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48"/>
  </p:notesMasterIdLst>
  <p:sldIdLst>
    <p:sldId id="256" r:id="rId2"/>
    <p:sldId id="257" r:id="rId3"/>
    <p:sldId id="274" r:id="rId4"/>
    <p:sldId id="275" r:id="rId5"/>
    <p:sldId id="278" r:id="rId6"/>
    <p:sldId id="279" r:id="rId7"/>
    <p:sldId id="258" r:id="rId8"/>
    <p:sldId id="280" r:id="rId9"/>
    <p:sldId id="259" r:id="rId10"/>
    <p:sldId id="260" r:id="rId11"/>
    <p:sldId id="281" r:id="rId12"/>
    <p:sldId id="282" r:id="rId13"/>
    <p:sldId id="262" r:id="rId14"/>
    <p:sldId id="263" r:id="rId15"/>
    <p:sldId id="266" r:id="rId16"/>
    <p:sldId id="267" r:id="rId17"/>
    <p:sldId id="283" r:id="rId18"/>
    <p:sldId id="272" r:id="rId19"/>
    <p:sldId id="269" r:id="rId20"/>
    <p:sldId id="270" r:id="rId21"/>
    <p:sldId id="299" r:id="rId22"/>
    <p:sldId id="300" r:id="rId23"/>
    <p:sldId id="284" r:id="rId24"/>
    <p:sldId id="287" r:id="rId25"/>
    <p:sldId id="288" r:id="rId26"/>
    <p:sldId id="289" r:id="rId27"/>
    <p:sldId id="290" r:id="rId28"/>
    <p:sldId id="291" r:id="rId29"/>
    <p:sldId id="293" r:id="rId30"/>
    <p:sldId id="294" r:id="rId31"/>
    <p:sldId id="295" r:id="rId32"/>
    <p:sldId id="297" r:id="rId33"/>
    <p:sldId id="301" r:id="rId34"/>
    <p:sldId id="302" r:id="rId35"/>
    <p:sldId id="305" r:id="rId36"/>
    <p:sldId id="306" r:id="rId37"/>
    <p:sldId id="307" r:id="rId38"/>
    <p:sldId id="308" r:id="rId39"/>
    <p:sldId id="325" r:id="rId40"/>
    <p:sldId id="326" r:id="rId41"/>
    <p:sldId id="327" r:id="rId42"/>
    <p:sldId id="314" r:id="rId43"/>
    <p:sldId id="315" r:id="rId44"/>
    <p:sldId id="316" r:id="rId45"/>
    <p:sldId id="328" r:id="rId46"/>
    <p:sldId id="329" r:id="rId47"/>
  </p:sldIdLst>
  <p:sldSz cx="12192000" cy="6858000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38" autoAdjust="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61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372E2-D002-44FD-B71B-F2CB82A4FB91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AB6A3-DC1F-44BF-80DC-E162122847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4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2B5F0-399B-4CFE-9454-65B5E9C37A0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07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2B5F0-399B-4CFE-9454-65B5E9C37A0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57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2000" dirty="0" smtClean="0"/>
              <a:t>Planning is key – what are regular things you provide for your practice that students can be integrated into</a:t>
            </a:r>
          </a:p>
          <a:p>
            <a:r>
              <a:rPr lang="en-US" sz="2000" dirty="0" smtClean="0"/>
              <a:t>	</a:t>
            </a:r>
            <a:r>
              <a:rPr lang="en-US" sz="2000" dirty="0" err="1" smtClean="0"/>
              <a:t>inservice</a:t>
            </a:r>
            <a:r>
              <a:rPr lang="en-US" sz="2000" dirty="0" smtClean="0"/>
              <a:t> presentations</a:t>
            </a:r>
          </a:p>
          <a:p>
            <a:r>
              <a:rPr lang="en-US" sz="2000" dirty="0" smtClean="0"/>
              <a:t>	P&amp;T</a:t>
            </a:r>
          </a:p>
          <a:p>
            <a:r>
              <a:rPr lang="en-US" sz="2000" dirty="0" smtClean="0"/>
              <a:t>	DUEs</a:t>
            </a:r>
          </a:p>
          <a:p>
            <a:r>
              <a:rPr lang="en-US" sz="2000" dirty="0" smtClean="0"/>
              <a:t>	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33DEA8-9B5F-4C65-9A98-4B18CFCD4467}" type="slidenum">
              <a:rPr lang="en-US" smtClean="0"/>
              <a:pPr/>
              <a:t>46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27BAE036-4BE0-4D77-A6EF-3492CA5871BD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1A40E2B9-C207-41AE-A807-DF179B3FF8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77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421" y="224172"/>
            <a:ext cx="4015161" cy="246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637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79553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7255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5888114"/>
            <a:ext cx="12192000" cy="969886"/>
          </a:xfrm>
          <a:prstGeom prst="rect">
            <a:avLst/>
          </a:prstGeom>
          <a:solidFill>
            <a:srgbClr val="677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6" y="5888114"/>
            <a:ext cx="4530153" cy="96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82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39326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5888114"/>
            <a:ext cx="12192000" cy="969886"/>
          </a:xfrm>
          <a:prstGeom prst="rect">
            <a:avLst/>
          </a:prstGeom>
          <a:solidFill>
            <a:srgbClr val="677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6" y="5888114"/>
            <a:ext cx="4530153" cy="96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713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38488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38488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5888114"/>
            <a:ext cx="12192000" cy="969886"/>
          </a:xfrm>
          <a:prstGeom prst="rect">
            <a:avLst/>
          </a:prstGeom>
          <a:solidFill>
            <a:srgbClr val="677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6" y="5888114"/>
            <a:ext cx="4530153" cy="96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58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E036-4BE0-4D77-A6EF-3492CA5871BD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E2B9-C207-41AE-A807-DF179B3FF8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7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888114"/>
            <a:ext cx="12192000" cy="969886"/>
          </a:xfrm>
          <a:prstGeom prst="rect">
            <a:avLst/>
          </a:prstGeom>
          <a:solidFill>
            <a:srgbClr val="677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6" y="5888114"/>
            <a:ext cx="4530153" cy="96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87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27BAE036-4BE0-4D77-A6EF-3492CA5871BD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1A40E2B9-C207-41AE-A807-DF179B3FF8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5888114"/>
            <a:ext cx="12192000" cy="969886"/>
          </a:xfrm>
          <a:prstGeom prst="rect">
            <a:avLst/>
          </a:prstGeom>
          <a:solidFill>
            <a:srgbClr val="677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6" y="5888114"/>
            <a:ext cx="4530153" cy="96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019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27BAE036-4BE0-4D77-A6EF-3492CA5871BD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1A40E2B9-C207-41AE-A807-DF179B3FF8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5888114"/>
            <a:ext cx="12192000" cy="969886"/>
          </a:xfrm>
          <a:prstGeom prst="rect">
            <a:avLst/>
          </a:prstGeom>
          <a:solidFill>
            <a:srgbClr val="677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6" y="5888114"/>
            <a:ext cx="4530153" cy="96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786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75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75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5888114"/>
            <a:ext cx="12192000" cy="969886"/>
          </a:xfrm>
          <a:prstGeom prst="rect">
            <a:avLst/>
          </a:prstGeom>
          <a:solidFill>
            <a:srgbClr val="677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6" y="5888114"/>
            <a:ext cx="4530153" cy="96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891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24493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24493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888114"/>
            <a:ext cx="12192000" cy="969886"/>
          </a:xfrm>
          <a:prstGeom prst="rect">
            <a:avLst/>
          </a:prstGeom>
          <a:solidFill>
            <a:srgbClr val="677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6" y="5888114"/>
            <a:ext cx="4530153" cy="96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324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5888114"/>
            <a:ext cx="12192000" cy="969886"/>
          </a:xfrm>
          <a:prstGeom prst="rect">
            <a:avLst/>
          </a:prstGeom>
          <a:solidFill>
            <a:srgbClr val="677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6" y="5888114"/>
            <a:ext cx="4530153" cy="96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8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3614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120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74203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5888114"/>
            <a:ext cx="12192000" cy="969886"/>
          </a:xfrm>
          <a:prstGeom prst="rect">
            <a:avLst/>
          </a:prstGeom>
          <a:solidFill>
            <a:srgbClr val="677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6" y="5888114"/>
            <a:ext cx="4530153" cy="96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900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3973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5888114"/>
            <a:ext cx="12192000" cy="969886"/>
          </a:xfrm>
          <a:prstGeom prst="rect">
            <a:avLst/>
          </a:prstGeom>
          <a:solidFill>
            <a:srgbClr val="677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6" y="5888114"/>
            <a:ext cx="4530153" cy="96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616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road_png_stock_by_doloresdevelde-d55c9nc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01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H="1">
            <a:off x="1943096" y="1687398"/>
            <a:ext cx="7464671" cy="239440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5338" y="4817014"/>
            <a:ext cx="9144000" cy="1389672"/>
          </a:xfrm>
        </p:spPr>
        <p:txBody>
          <a:bodyPr/>
          <a:lstStyle/>
          <a:p>
            <a:pPr algn="ctr"/>
            <a:r>
              <a:rPr lang="en-US" cap="none" dirty="0" smtClean="0">
                <a:solidFill>
                  <a:srgbClr val="FFFF00"/>
                </a:solidFill>
              </a:rPr>
              <a:t>Nicole Culhane, PharmD- NDMU</a:t>
            </a:r>
          </a:p>
          <a:p>
            <a:pPr algn="ctr"/>
            <a:r>
              <a:rPr lang="en-US" cap="none" dirty="0" smtClean="0">
                <a:solidFill>
                  <a:srgbClr val="FFFF00"/>
                </a:solidFill>
              </a:rPr>
              <a:t>Mark Freebery, PharmD- UMES</a:t>
            </a:r>
          </a:p>
          <a:p>
            <a:pPr algn="ctr"/>
            <a:r>
              <a:rPr lang="en-US" cap="none" dirty="0" smtClean="0">
                <a:solidFill>
                  <a:srgbClr val="FFFF00"/>
                </a:solidFill>
              </a:rPr>
              <a:t>Toyin Tofade, PharmD- UMB</a:t>
            </a:r>
            <a:endParaRPr lang="en-US" cap="none" dirty="0">
              <a:solidFill>
                <a:srgbClr val="FFFF00"/>
              </a:solidFill>
            </a:endParaRPr>
          </a:p>
        </p:txBody>
      </p:sp>
      <p:pic>
        <p:nvPicPr>
          <p:cNvPr id="1026" name="Picture 2" descr="road_png_stock_by_doloresdevelde-d55c9nc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3017795" y="7297615"/>
            <a:ext cx="812147" cy="2805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1" name="Picture 7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032" y="6206686"/>
            <a:ext cx="1598613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car-40241_64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1007">
            <a:off x="3054593" y="2545639"/>
            <a:ext cx="1573701" cy="969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51141" y="4081806"/>
            <a:ext cx="808819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</a:rPr>
              <a:t>Rotation Roadmap: </a:t>
            </a:r>
            <a:r>
              <a:rPr lang="en-US" sz="2400" b="1" i="1" dirty="0" smtClean="0">
                <a:solidFill>
                  <a:srgbClr val="FF0000"/>
                </a:solidFill>
              </a:rPr>
              <a:t>Driving </a:t>
            </a:r>
            <a:r>
              <a:rPr lang="en-US" sz="2400" b="1" i="1" dirty="0">
                <a:solidFill>
                  <a:srgbClr val="FF0000"/>
                </a:solidFill>
              </a:rPr>
              <a:t>Your Students to Success</a:t>
            </a:r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5740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Device Training</a:t>
            </a:r>
          </a:p>
          <a:p>
            <a:pPr lvl="1"/>
            <a:r>
              <a:rPr lang="en-US" sz="3200" dirty="0" smtClean="0"/>
              <a:t>Blood Glucose Monitors</a:t>
            </a:r>
          </a:p>
          <a:p>
            <a:pPr lvl="1"/>
            <a:r>
              <a:rPr lang="en-US" sz="3200" dirty="0" smtClean="0"/>
              <a:t>Inhalers</a:t>
            </a:r>
          </a:p>
          <a:p>
            <a:r>
              <a:rPr lang="en-US" sz="3200" dirty="0" smtClean="0"/>
              <a:t>Smoking Cessation</a:t>
            </a:r>
          </a:p>
          <a:p>
            <a:r>
              <a:rPr lang="en-US" sz="3200" dirty="0" smtClean="0"/>
              <a:t>Otic/Ophthalmic Medications</a:t>
            </a:r>
          </a:p>
        </p:txBody>
      </p:sp>
    </p:spTree>
    <p:extLst>
      <p:ext uri="{BB962C8B-B14F-4D97-AF65-F5344CB8AC3E}">
        <p14:creationId xmlns:p14="http://schemas.microsoft.com/office/powerpoint/2010/main" val="18516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Looking up the data</a:t>
            </a:r>
          </a:p>
          <a:p>
            <a:r>
              <a:rPr lang="en-US" sz="2400" dirty="0" smtClean="0"/>
              <a:t>Listening to the presentation</a:t>
            </a:r>
          </a:p>
          <a:p>
            <a:r>
              <a:rPr lang="en-US" sz="2400" dirty="0" smtClean="0"/>
              <a:t>Listening to the discussion by health care providers</a:t>
            </a:r>
          </a:p>
          <a:p>
            <a:r>
              <a:rPr lang="en-US" sz="2400" dirty="0" smtClean="0"/>
              <a:t>Listening to the patient</a:t>
            </a:r>
          </a:p>
          <a:p>
            <a:r>
              <a:rPr lang="en-US" sz="2400" dirty="0" smtClean="0"/>
              <a:t>Providing a recommendation</a:t>
            </a:r>
          </a:p>
          <a:p>
            <a:r>
              <a:rPr lang="en-US" sz="2400" dirty="0" smtClean="0"/>
              <a:t>Writing a note in the chart</a:t>
            </a:r>
          </a:p>
          <a:p>
            <a:r>
              <a:rPr lang="en-US" sz="2400" dirty="0" smtClean="0"/>
              <a:t>Reviewing lab data and interpreting them</a:t>
            </a:r>
          </a:p>
          <a:p>
            <a:r>
              <a:rPr lang="en-US" sz="2400" dirty="0" smtClean="0"/>
              <a:t>Looking up answers to follow up questions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0608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Pharmacokinetics</a:t>
            </a:r>
          </a:p>
          <a:p>
            <a:r>
              <a:rPr lang="en-US" sz="3200" dirty="0" smtClean="0"/>
              <a:t>TPN</a:t>
            </a:r>
          </a:p>
          <a:p>
            <a:r>
              <a:rPr lang="en-US" sz="3200" dirty="0" smtClean="0"/>
              <a:t>Narrow therapeutic drugs</a:t>
            </a:r>
          </a:p>
          <a:p>
            <a:r>
              <a:rPr lang="en-US" sz="3200" dirty="0" smtClean="0"/>
              <a:t>Sedation</a:t>
            </a:r>
          </a:p>
          <a:p>
            <a:r>
              <a:rPr lang="en-US" sz="3200" dirty="0" smtClean="0"/>
              <a:t>Pain drugs</a:t>
            </a:r>
          </a:p>
          <a:p>
            <a:r>
              <a:rPr lang="en-US" sz="3200" dirty="0" smtClean="0"/>
              <a:t>others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664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Immunizations</a:t>
            </a:r>
          </a:p>
          <a:p>
            <a:r>
              <a:rPr lang="en-US" sz="2800" dirty="0" smtClean="0"/>
              <a:t>Blood </a:t>
            </a:r>
            <a:r>
              <a:rPr lang="en-US" sz="2800" dirty="0"/>
              <a:t>Pressure </a:t>
            </a:r>
            <a:r>
              <a:rPr lang="en-US" sz="2800" dirty="0" smtClean="0"/>
              <a:t>Readings</a:t>
            </a:r>
            <a:endParaRPr lang="en-US" sz="2800" dirty="0"/>
          </a:p>
          <a:p>
            <a:r>
              <a:rPr lang="en-US" sz="2800" dirty="0" smtClean="0"/>
              <a:t>Refill Reminders</a:t>
            </a:r>
          </a:p>
          <a:p>
            <a:r>
              <a:rPr lang="en-US" sz="2800" dirty="0" smtClean="0"/>
              <a:t>Group Home/Assisted Living/LTC Outreach</a:t>
            </a:r>
          </a:p>
          <a:p>
            <a:r>
              <a:rPr lang="en-US" sz="2800" dirty="0" smtClean="0"/>
              <a:t>Durable Medical Equipment</a:t>
            </a:r>
          </a:p>
          <a:p>
            <a:r>
              <a:rPr lang="en-US" sz="2800" dirty="0" smtClean="0"/>
              <a:t>Compounding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63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Case/Topic Discussion/Journal Scan</a:t>
            </a:r>
          </a:p>
          <a:p>
            <a:pPr lvl="1"/>
            <a:r>
              <a:rPr lang="en-US" sz="2800" dirty="0"/>
              <a:t>S</a:t>
            </a:r>
            <a:r>
              <a:rPr lang="en-US" sz="2800" dirty="0" smtClean="0"/>
              <a:t>tudent prepares patient case  - presents to pharmacy staff</a:t>
            </a:r>
          </a:p>
          <a:p>
            <a:pPr lvl="2"/>
            <a:r>
              <a:rPr lang="en-US" sz="2800" dirty="0" smtClean="0"/>
              <a:t>Include relevant articles</a:t>
            </a:r>
          </a:p>
          <a:p>
            <a:pPr lvl="2"/>
            <a:r>
              <a:rPr lang="en-US" sz="2800" dirty="0" smtClean="0"/>
              <a:t>Provide treatment/drug therapy recommendations</a:t>
            </a:r>
          </a:p>
          <a:p>
            <a:pPr lvl="1"/>
            <a:r>
              <a:rPr lang="en-US" sz="2800" dirty="0" smtClean="0"/>
              <a:t>Working on medication use evaluation </a:t>
            </a:r>
            <a:r>
              <a:rPr lang="en-US" sz="2800" dirty="0" smtClean="0"/>
              <a:t>projects</a:t>
            </a:r>
          </a:p>
          <a:p>
            <a:pPr lvl="1"/>
            <a:r>
              <a:rPr lang="en-US" sz="2400" dirty="0" smtClean="0"/>
              <a:t>Develop </a:t>
            </a:r>
            <a:r>
              <a:rPr lang="en-US" sz="2400" dirty="0"/>
              <a:t>Patient-Focused Programs</a:t>
            </a:r>
          </a:p>
          <a:p>
            <a:pPr lvl="1"/>
            <a:r>
              <a:rPr lang="en-US" dirty="0"/>
              <a:t>Immunization Awareness</a:t>
            </a:r>
          </a:p>
          <a:p>
            <a:pPr lvl="1"/>
            <a:r>
              <a:rPr lang="en-US" dirty="0"/>
              <a:t>Disease Screenings</a:t>
            </a:r>
          </a:p>
          <a:p>
            <a:pPr lvl="1"/>
            <a:endParaRPr lang="en-US" sz="2800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02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Counseling Tips</a:t>
            </a:r>
          </a:p>
          <a:p>
            <a:pPr lvl="1"/>
            <a:r>
              <a:rPr lang="en-US" dirty="0" smtClean="0"/>
              <a:t>Resource library for pharmacist use</a:t>
            </a:r>
          </a:p>
          <a:p>
            <a:r>
              <a:rPr lang="en-US" dirty="0" smtClean="0"/>
              <a:t>Marketing</a:t>
            </a:r>
          </a:p>
          <a:p>
            <a:pPr lvl="1"/>
            <a:r>
              <a:rPr lang="en-US" dirty="0" smtClean="0"/>
              <a:t>Student to develop marketing materials for pharmacy programs</a:t>
            </a:r>
          </a:p>
          <a:p>
            <a:r>
              <a:rPr lang="en-US" dirty="0" smtClean="0"/>
              <a:t>Adverse Drug Reaction Reporting</a:t>
            </a:r>
          </a:p>
          <a:p>
            <a:r>
              <a:rPr lang="en-US" dirty="0" smtClean="0"/>
              <a:t>Business/Management Discussion</a:t>
            </a:r>
          </a:p>
          <a:p>
            <a:r>
              <a:rPr lang="en-US" dirty="0" smtClean="0"/>
              <a:t>Drug Information Questions</a:t>
            </a:r>
          </a:p>
          <a:p>
            <a:pPr lvl="1"/>
            <a:r>
              <a:rPr lang="en-US" dirty="0" smtClean="0"/>
              <a:t>Student to respond to </a:t>
            </a:r>
            <a:r>
              <a:rPr lang="en-US" smtClean="0"/>
              <a:t>patient and/or </a:t>
            </a:r>
            <a:r>
              <a:rPr lang="en-US" dirty="0" smtClean="0"/>
              <a:t>practitioner questions</a:t>
            </a:r>
          </a:p>
        </p:txBody>
      </p:sp>
    </p:spTree>
    <p:extLst>
      <p:ext uri="{BB962C8B-B14F-4D97-AF65-F5344CB8AC3E}">
        <p14:creationId xmlns:p14="http://schemas.microsoft.com/office/powerpoint/2010/main" val="202553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Activities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Healthcare </a:t>
            </a:r>
            <a:r>
              <a:rPr lang="en-US" sz="2400" dirty="0" smtClean="0"/>
              <a:t>Discussion</a:t>
            </a:r>
            <a:endParaRPr lang="en-US" sz="2400" dirty="0"/>
          </a:p>
          <a:p>
            <a:pPr lvl="1"/>
            <a:r>
              <a:rPr lang="en-US" sz="2400" dirty="0"/>
              <a:t>Pharmacy’s role in global </a:t>
            </a:r>
            <a:r>
              <a:rPr lang="en-US" sz="2400" dirty="0" smtClean="0"/>
              <a:t>health</a:t>
            </a:r>
          </a:p>
          <a:p>
            <a:r>
              <a:rPr lang="en-US" sz="2400" dirty="0" smtClean="0"/>
              <a:t>Pharmacy Law Review</a:t>
            </a:r>
          </a:p>
          <a:p>
            <a:r>
              <a:rPr lang="en-US" sz="2400" dirty="0" smtClean="0"/>
              <a:t>Community Presentations</a:t>
            </a:r>
          </a:p>
          <a:p>
            <a:pPr lvl="1"/>
            <a:r>
              <a:rPr lang="en-US" sz="2400" dirty="0" smtClean="0"/>
              <a:t>Student to give presentation to community group</a:t>
            </a:r>
          </a:p>
          <a:p>
            <a:pPr lvl="1"/>
            <a:r>
              <a:rPr lang="en-US" sz="2400" dirty="0" smtClean="0"/>
              <a:t>Pharmacy/Health-Related topic</a:t>
            </a:r>
          </a:p>
          <a:p>
            <a:r>
              <a:rPr lang="en-US" sz="2400" dirty="0" smtClean="0"/>
              <a:t>Workflow Evaluation</a:t>
            </a:r>
          </a:p>
          <a:p>
            <a:pPr lvl="1"/>
            <a:r>
              <a:rPr lang="en-US" sz="2400" dirty="0" smtClean="0"/>
              <a:t>Student reviews for efficiency, safety, etc.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3030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dirty="0"/>
              <a:t>Once a month meetings with key committees</a:t>
            </a:r>
          </a:p>
          <a:p>
            <a:pPr lvl="2"/>
            <a:r>
              <a:rPr lang="en-US" sz="2800" dirty="0"/>
              <a:t>P &amp; T</a:t>
            </a:r>
          </a:p>
          <a:p>
            <a:pPr lvl="2"/>
            <a:r>
              <a:rPr lang="en-US" sz="2800" dirty="0"/>
              <a:t>Medication Safety</a:t>
            </a:r>
          </a:p>
          <a:p>
            <a:pPr lvl="2"/>
            <a:r>
              <a:rPr lang="en-US" sz="2800" dirty="0"/>
              <a:t>Mortality and morbidity conferences</a:t>
            </a:r>
          </a:p>
          <a:p>
            <a:pPr lvl="2"/>
            <a:r>
              <a:rPr lang="en-US" sz="2800" dirty="0"/>
              <a:t>Grand rounds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38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Lets Create </a:t>
            </a:r>
            <a:r>
              <a:rPr lang="en-US" dirty="0"/>
              <a:t>Y</a:t>
            </a:r>
            <a:r>
              <a:rPr lang="en-US" dirty="0" smtClean="0"/>
              <a:t>our Rotation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48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What are the activities you participate in every day?</a:t>
            </a:r>
          </a:p>
          <a:p>
            <a:r>
              <a:rPr lang="en-US" sz="2400" dirty="0" smtClean="0"/>
              <a:t>What other activities do other colleagues participate in that will be beneficial to the student?</a:t>
            </a:r>
          </a:p>
          <a:p>
            <a:r>
              <a:rPr lang="en-US" sz="2400" dirty="0" smtClean="0"/>
              <a:t>What background information is needed to be able to perform those duties flawlessly?</a:t>
            </a:r>
          </a:p>
          <a:p>
            <a:r>
              <a:rPr lang="en-US" sz="2400" dirty="0" smtClean="0"/>
              <a:t>Any reading materials to help provide better context for each of those activities?</a:t>
            </a:r>
          </a:p>
          <a:p>
            <a:r>
              <a:rPr lang="en-US" sz="2400" dirty="0" smtClean="0"/>
              <a:t>Review the school’s syllabus and see which course will best suit your site.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78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387" y="1690690"/>
            <a:ext cx="8946541" cy="4195481"/>
          </a:xfrm>
        </p:spPr>
        <p:txBody>
          <a:bodyPr/>
          <a:lstStyle/>
          <a:p>
            <a:r>
              <a:rPr lang="en-US" dirty="0" smtClean="0"/>
              <a:t>Identify </a:t>
            </a:r>
            <a:r>
              <a:rPr lang="en-US" dirty="0"/>
              <a:t>unique practices at your site to create valuable rotation activities and experiences.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Discuss </a:t>
            </a:r>
            <a:r>
              <a:rPr lang="en-US" dirty="0"/>
              <a:t>how to evaluate your student’s performance and effectively provide constructive feedback.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Determine </a:t>
            </a:r>
            <a:r>
              <a:rPr lang="en-US" dirty="0"/>
              <a:t>how to utilize rotation students more efficiently to extend your pharmacy practice.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1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Assemble a Calendar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will the student do mostly everyday</a:t>
            </a:r>
          </a:p>
          <a:p>
            <a:r>
              <a:rPr lang="en-US" sz="2800" dirty="0" smtClean="0"/>
              <a:t>What activities will need to be spread out</a:t>
            </a:r>
          </a:p>
          <a:p>
            <a:r>
              <a:rPr lang="en-US" sz="2800" dirty="0"/>
              <a:t>S</a:t>
            </a:r>
            <a:r>
              <a:rPr lang="en-US" sz="2800" dirty="0" smtClean="0"/>
              <a:t>pread out the reading discussions  to about 2-3 times a week</a:t>
            </a:r>
          </a:p>
          <a:p>
            <a:r>
              <a:rPr lang="en-US" sz="2800" dirty="0" smtClean="0"/>
              <a:t>Is there a project or projects that will benefit the site and student?</a:t>
            </a:r>
          </a:p>
          <a:p>
            <a:r>
              <a:rPr lang="en-US" sz="2800" dirty="0" smtClean="0"/>
              <a:t>How long will it take to collect data and complete that work?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7896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2"/>
            <a:ext cx="10363200" cy="2590655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>Evaluating </a:t>
            </a:r>
            <a:r>
              <a:rPr lang="en-US" sz="4800" dirty="0" smtClean="0"/>
              <a:t>Student Performance and Providing Constructive Feedback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28511"/>
            <a:ext cx="9144000" cy="1655762"/>
          </a:xfrm>
        </p:spPr>
        <p:txBody>
          <a:bodyPr/>
          <a:lstStyle/>
          <a:p>
            <a:r>
              <a:rPr lang="en-US" dirty="0" smtClean="0"/>
              <a:t>Mark Freebery and </a:t>
            </a:r>
            <a:r>
              <a:rPr lang="en-US" dirty="0"/>
              <a:t>W</a:t>
            </a:r>
            <a:r>
              <a:rPr lang="en-US" dirty="0" smtClean="0"/>
              <a:t>illiam </a:t>
            </a:r>
            <a:r>
              <a:rPr lang="en-US" dirty="0" smtClean="0"/>
              <a:t>Harbester </a:t>
            </a:r>
          </a:p>
          <a:p>
            <a:r>
              <a:rPr lang="en-US" dirty="0" smtClean="0"/>
              <a:t>University of Maryland Eastern Shore </a:t>
            </a:r>
            <a:r>
              <a:rPr lang="en-US" dirty="0" smtClean="0"/>
              <a:t>School </a:t>
            </a:r>
            <a:r>
              <a:rPr lang="en-US" dirty="0" smtClean="0"/>
              <a:t>of </a:t>
            </a:r>
            <a:r>
              <a:rPr lang="en-US" dirty="0" smtClean="0"/>
              <a:t>Pharmacy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9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Discuss the difference between formative and summative evaluations.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List the types of feedback and identify which one or combination is necessary for your students.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Identify the methods of providing feedback.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Discuss how providing constructive feedback can promote student success.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82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Set Rotation Expectations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Discuss with student at the beginning of the rotation</a:t>
            </a:r>
          </a:p>
          <a:p>
            <a:endParaRPr lang="en-US" sz="2400" dirty="0"/>
          </a:p>
          <a:p>
            <a:r>
              <a:rPr lang="en-US" sz="2400" dirty="0" smtClean="0"/>
              <a:t>How will you be </a:t>
            </a:r>
            <a:r>
              <a:rPr lang="en-US" sz="2400" dirty="0"/>
              <a:t>assessing their </a:t>
            </a:r>
            <a:r>
              <a:rPr lang="en-US" sz="2400" dirty="0" smtClean="0"/>
              <a:t>work/improvement</a:t>
            </a:r>
          </a:p>
          <a:p>
            <a:pPr lvl="1"/>
            <a:r>
              <a:rPr lang="en-US" sz="2400" dirty="0" smtClean="0"/>
              <a:t>Set goals and project expectations</a:t>
            </a:r>
          </a:p>
          <a:p>
            <a:pPr lvl="1"/>
            <a:r>
              <a:rPr lang="en-US" sz="2400" dirty="0" smtClean="0"/>
              <a:t>Be familiar with the school’s evaluation tools</a:t>
            </a:r>
          </a:p>
          <a:p>
            <a:pPr lvl="1"/>
            <a:endParaRPr lang="en-US" sz="2400" dirty="0"/>
          </a:p>
          <a:p>
            <a:r>
              <a:rPr lang="en-US" sz="2400" dirty="0" smtClean="0"/>
              <a:t>How and when will feedback will be given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589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Feedback vs. Evaluation</a:t>
            </a:r>
            <a:endParaRPr lang="en-US" sz="6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4957692"/>
              </p:ext>
            </p:extLst>
          </p:nvPr>
        </p:nvGraphicFramePr>
        <p:xfrm>
          <a:off x="838200" y="1825625"/>
          <a:ext cx="10515600" cy="3727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2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07470" marR="10747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Feedback </a:t>
                      </a:r>
                      <a:endParaRPr lang="en-US" sz="2400" dirty="0"/>
                    </a:p>
                  </a:txBody>
                  <a:tcPr marL="107470" marR="10747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Evaluation </a:t>
                      </a:r>
                      <a:endParaRPr lang="en-US" sz="2400" dirty="0"/>
                    </a:p>
                  </a:txBody>
                  <a:tcPr marL="107470" marR="1074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21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Timing </a:t>
                      </a:r>
                      <a:endParaRPr lang="en-US" b="1" dirty="0"/>
                    </a:p>
                  </a:txBody>
                  <a:tcPr marL="107470" marR="1074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Immediate/</a:t>
                      </a:r>
                      <a:r>
                        <a:rPr lang="en-US" baseline="0" dirty="0" smtClean="0"/>
                        <a:t> Timely</a:t>
                      </a:r>
                      <a:endParaRPr lang="en-US" dirty="0"/>
                    </a:p>
                  </a:txBody>
                  <a:tcPr marL="107470" marR="1074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Scheduled</a:t>
                      </a:r>
                      <a:endParaRPr lang="en-US" dirty="0"/>
                    </a:p>
                  </a:txBody>
                  <a:tcPr marL="107470" marR="10747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21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Setting</a:t>
                      </a:r>
                      <a:r>
                        <a:rPr lang="en-US" b="1" baseline="0" dirty="0" smtClean="0"/>
                        <a:t> </a:t>
                      </a:r>
                      <a:endParaRPr lang="en-US" b="1" dirty="0"/>
                    </a:p>
                  </a:txBody>
                  <a:tcPr marL="107470" marR="1074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Informal/</a:t>
                      </a:r>
                      <a:r>
                        <a:rPr lang="en-US" baseline="0" dirty="0" smtClean="0"/>
                        <a:t> on-the-fly</a:t>
                      </a:r>
                      <a:endParaRPr lang="en-US" dirty="0"/>
                    </a:p>
                  </a:txBody>
                  <a:tcPr marL="107470" marR="1074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Formal/ Private</a:t>
                      </a:r>
                      <a:endParaRPr lang="en-US" dirty="0"/>
                    </a:p>
                  </a:txBody>
                  <a:tcPr marL="107470" marR="10747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421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Content</a:t>
                      </a:r>
                      <a:endParaRPr lang="en-US" b="1" dirty="0"/>
                    </a:p>
                  </a:txBody>
                  <a:tcPr marL="107470" marR="1074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Formative </a:t>
                      </a:r>
                      <a:endParaRPr lang="en-US" dirty="0"/>
                    </a:p>
                  </a:txBody>
                  <a:tcPr marL="107470" marR="1074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Summative </a:t>
                      </a:r>
                      <a:endParaRPr lang="en-US" dirty="0"/>
                    </a:p>
                  </a:txBody>
                  <a:tcPr marL="107470" marR="10747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421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Scope</a:t>
                      </a:r>
                      <a:endParaRPr lang="en-US" b="1" dirty="0"/>
                    </a:p>
                  </a:txBody>
                  <a:tcPr marL="107470" marR="1074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</a:t>
                      </a:r>
                      <a:r>
                        <a:rPr lang="en-US" baseline="0" dirty="0" smtClean="0"/>
                        <a:t> Actions</a:t>
                      </a:r>
                      <a:endParaRPr lang="en-US" dirty="0"/>
                    </a:p>
                  </a:txBody>
                  <a:tcPr marL="107470" marR="1074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Collective Performance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 marL="107470" marR="10747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6593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Purpose</a:t>
                      </a:r>
                      <a:endParaRPr lang="en-US" b="1" dirty="0"/>
                    </a:p>
                  </a:txBody>
                  <a:tcPr marL="107470" marR="1074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Improvement (skills/knowledge)</a:t>
                      </a:r>
                      <a:endParaRPr lang="en-US" dirty="0"/>
                    </a:p>
                  </a:txBody>
                  <a:tcPr marL="107470" marR="1074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“Grading” and Improvement</a:t>
                      </a:r>
                      <a:endParaRPr lang="en-US" dirty="0"/>
                    </a:p>
                  </a:txBody>
                  <a:tcPr marL="107470" marR="10747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27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Types of Feedback	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Positive</a:t>
            </a:r>
          </a:p>
          <a:p>
            <a:pPr lvl="1"/>
            <a:r>
              <a:rPr lang="en-US" sz="2000" dirty="0" smtClean="0"/>
              <a:t>Not </a:t>
            </a:r>
            <a:r>
              <a:rPr lang="en-US" sz="2000" dirty="0"/>
              <a:t>provided enough </a:t>
            </a:r>
          </a:p>
          <a:p>
            <a:pPr lvl="1"/>
            <a:r>
              <a:rPr lang="en-US" sz="2000" dirty="0" smtClean="0"/>
              <a:t>Involves </a:t>
            </a:r>
            <a:r>
              <a:rPr lang="en-US" sz="2000" dirty="0"/>
              <a:t>pairing desired behavior with positive </a:t>
            </a:r>
            <a:r>
              <a:rPr lang="en-US" sz="2000" dirty="0" smtClean="0"/>
              <a:t>reinforcement</a:t>
            </a:r>
          </a:p>
          <a:p>
            <a:pPr lvl="1"/>
            <a:r>
              <a:rPr lang="en-US" sz="2000" dirty="0" smtClean="0"/>
              <a:t>Motivates </a:t>
            </a:r>
            <a:r>
              <a:rPr lang="en-US" sz="2000" dirty="0"/>
              <a:t>individual for additional achievement </a:t>
            </a: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b="1" dirty="0" smtClean="0"/>
              <a:t>Negative</a:t>
            </a:r>
            <a:r>
              <a:rPr lang="en-US" dirty="0" smtClean="0"/>
              <a:t> (or not so positive)</a:t>
            </a:r>
          </a:p>
          <a:p>
            <a:pPr lvl="1"/>
            <a:r>
              <a:rPr lang="en-US" sz="2000" dirty="0" smtClean="0"/>
              <a:t>Obtains </a:t>
            </a:r>
            <a:r>
              <a:rPr lang="en-US" sz="2000" dirty="0"/>
              <a:t>less predictable results </a:t>
            </a:r>
          </a:p>
          <a:p>
            <a:pPr lvl="1"/>
            <a:r>
              <a:rPr lang="en-US" sz="2000" dirty="0" smtClean="0"/>
              <a:t>May </a:t>
            </a:r>
            <a:r>
              <a:rPr lang="en-US" sz="2000" dirty="0"/>
              <a:t>stop behavior or outcome that has already occurred, </a:t>
            </a:r>
            <a:r>
              <a:rPr lang="en-US" sz="2000" dirty="0" smtClean="0"/>
              <a:t>but:</a:t>
            </a:r>
          </a:p>
          <a:p>
            <a:pPr lvl="2"/>
            <a:r>
              <a:rPr lang="en-US" sz="2000" dirty="0" smtClean="0"/>
              <a:t>Student </a:t>
            </a:r>
            <a:r>
              <a:rPr lang="en-US" sz="2000" dirty="0"/>
              <a:t>may perform </a:t>
            </a:r>
            <a:r>
              <a:rPr lang="en-US" sz="2000" dirty="0" smtClean="0"/>
              <a:t>better</a:t>
            </a:r>
          </a:p>
          <a:p>
            <a:pPr lvl="2"/>
            <a:r>
              <a:rPr lang="en-US" sz="2000" dirty="0" smtClean="0"/>
              <a:t>Stop </a:t>
            </a:r>
            <a:r>
              <a:rPr lang="en-US" sz="2000" dirty="0"/>
              <a:t>trying because feel they are </a:t>
            </a:r>
            <a:r>
              <a:rPr lang="en-US" sz="2000" dirty="0" smtClean="0"/>
              <a:t>being scrutinized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5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Types of Feedback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Constructive </a:t>
            </a:r>
            <a:endParaRPr lang="en-US" b="1" dirty="0" smtClean="0"/>
          </a:p>
          <a:p>
            <a:pPr lvl="1"/>
            <a:r>
              <a:rPr lang="en-US" sz="2000" dirty="0" smtClean="0"/>
              <a:t>Helps </a:t>
            </a:r>
            <a:r>
              <a:rPr lang="en-US" sz="2000" dirty="0"/>
              <a:t>individuals understand their learning </a:t>
            </a:r>
            <a:r>
              <a:rPr lang="en-US" sz="2000" dirty="0" smtClean="0"/>
              <a:t>needs</a:t>
            </a:r>
          </a:p>
          <a:p>
            <a:pPr lvl="1"/>
            <a:r>
              <a:rPr lang="en-US" sz="2000" dirty="0" smtClean="0"/>
              <a:t>Balanced</a:t>
            </a:r>
            <a:r>
              <a:rPr lang="en-US" sz="2000" dirty="0"/>
              <a:t>; contains positives and areas for improvement </a:t>
            </a:r>
          </a:p>
          <a:p>
            <a:pPr lvl="1"/>
            <a:r>
              <a:rPr lang="en-US" sz="2000" dirty="0" smtClean="0"/>
              <a:t>Most </a:t>
            </a:r>
            <a:r>
              <a:rPr lang="en-US" sz="2000" dirty="0"/>
              <a:t>desired, but most difficult </a:t>
            </a:r>
            <a:endParaRPr lang="en-US" sz="2000" dirty="0" smtClean="0"/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b="1" dirty="0" smtClean="0"/>
              <a:t>No </a:t>
            </a:r>
            <a:r>
              <a:rPr lang="en-US" b="1" dirty="0"/>
              <a:t>Feedback (Withholding) </a:t>
            </a:r>
            <a:endParaRPr lang="en-US" b="1" dirty="0" smtClean="0"/>
          </a:p>
          <a:p>
            <a:pPr lvl="1"/>
            <a:r>
              <a:rPr lang="en-US" sz="2000" dirty="0" smtClean="0"/>
              <a:t>Worst</a:t>
            </a:r>
            <a:r>
              <a:rPr lang="en-US" sz="2000" dirty="0"/>
              <a:t>; most </a:t>
            </a:r>
            <a:r>
              <a:rPr lang="en-US" sz="2000" dirty="0" smtClean="0"/>
              <a:t>common</a:t>
            </a:r>
          </a:p>
          <a:p>
            <a:pPr lvl="1"/>
            <a:r>
              <a:rPr lang="en-US" sz="2000" dirty="0" smtClean="0"/>
              <a:t>Students </a:t>
            </a:r>
            <a:r>
              <a:rPr lang="en-US" sz="2000" dirty="0"/>
              <a:t>dislike most </a:t>
            </a:r>
          </a:p>
          <a:p>
            <a:pPr lvl="1"/>
            <a:r>
              <a:rPr lang="en-US" sz="2000" dirty="0" smtClean="0"/>
              <a:t>Least </a:t>
            </a:r>
            <a:r>
              <a:rPr lang="en-US" sz="2000" dirty="0"/>
              <a:t>motivating response </a:t>
            </a:r>
          </a:p>
          <a:p>
            <a:pPr lvl="1"/>
            <a:r>
              <a:rPr lang="en-US" sz="2000" dirty="0" smtClean="0"/>
              <a:t>Leaves </a:t>
            </a:r>
            <a:r>
              <a:rPr lang="en-US" sz="2000" dirty="0"/>
              <a:t>individuals </a:t>
            </a:r>
            <a:r>
              <a:rPr lang="en-US" sz="2000" dirty="0" smtClean="0"/>
              <a:t>“blindsided”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401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Feedback Methods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 Sandwich Method</a:t>
            </a:r>
            <a:endParaRPr lang="en-US" sz="3600" b="1" dirty="0"/>
          </a:p>
        </p:txBody>
      </p:sp>
      <p:pic>
        <p:nvPicPr>
          <p:cNvPr id="1026" name="Picture 2" descr="http://evergreenleadership.com/wp-content/uploads/2011/08/XYZ-Sandwich1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2973" y="2437053"/>
            <a:ext cx="4234543" cy="3362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surveycrest.com/blog/wp-content/uploads/2014/10/Sandwich-Approach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712" y="2437053"/>
            <a:ext cx="4264025" cy="3362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74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Feedback Methods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W3 Method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W</a:t>
            </a:r>
            <a:r>
              <a:rPr lang="en-US" sz="2800" dirty="0" smtClean="0"/>
              <a:t>hat </a:t>
            </a:r>
            <a:r>
              <a:rPr lang="en-US" sz="2800" dirty="0" smtClean="0"/>
              <a:t>Went Well?</a:t>
            </a:r>
          </a:p>
          <a:p>
            <a:pPr marL="400050" lvl="1" indent="0">
              <a:buNone/>
            </a:pPr>
            <a:r>
              <a:rPr lang="en-US" sz="2000" dirty="0"/>
              <a:t>“You communicate clearly and in a manner that patients can understand, well done.”</a:t>
            </a:r>
            <a:endParaRPr lang="en-US" sz="2000" dirty="0" smtClean="0"/>
          </a:p>
          <a:p>
            <a:r>
              <a:rPr lang="en-US" sz="2800" b="1" dirty="0" smtClean="0">
                <a:solidFill>
                  <a:srgbClr val="FF0000"/>
                </a:solidFill>
              </a:rPr>
              <a:t>W</a:t>
            </a:r>
            <a:r>
              <a:rPr lang="en-US" sz="2800" dirty="0" smtClean="0"/>
              <a:t>hat Didn’t Go Well?</a:t>
            </a:r>
          </a:p>
          <a:p>
            <a:pPr marL="400050" lvl="1" indent="0">
              <a:buNone/>
            </a:pPr>
            <a:r>
              <a:rPr lang="en-US" sz="2000" dirty="0" smtClean="0"/>
              <a:t>“</a:t>
            </a:r>
            <a:r>
              <a:rPr lang="en-US" sz="2000" dirty="0"/>
              <a:t>However, I noticed that </a:t>
            </a:r>
            <a:r>
              <a:rPr lang="en-US" sz="2000" dirty="0" smtClean="0"/>
              <a:t>the information you recorded in the chart was very extensive.”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W</a:t>
            </a:r>
            <a:r>
              <a:rPr lang="en-US" sz="2800" dirty="0" smtClean="0"/>
              <a:t>hat Could We Do Differently Next Time?</a:t>
            </a:r>
          </a:p>
          <a:p>
            <a:pPr marL="400050" lvl="1" indent="0">
              <a:buNone/>
            </a:pPr>
            <a:r>
              <a:rPr lang="en-US" sz="2200" dirty="0"/>
              <a:t>“Be sure to document what is relevant and pertinent to developing a treatment plan, and omit details that are not </a:t>
            </a:r>
            <a:r>
              <a:rPr lang="en-US" sz="2200" dirty="0" smtClean="0"/>
              <a:t>patient related</a:t>
            </a:r>
            <a:r>
              <a:rPr lang="en-US" sz="2200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66257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Providing Effective Feedback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 smtClean="0"/>
              <a:t>Inform </a:t>
            </a:r>
            <a:r>
              <a:rPr lang="en-US" sz="2200" dirty="0"/>
              <a:t>students at start of the learning experience to expect feedback </a:t>
            </a:r>
            <a:r>
              <a:rPr lang="en-US" sz="2200" dirty="0" smtClean="0"/>
              <a:t>routinely</a:t>
            </a:r>
          </a:p>
          <a:p>
            <a:r>
              <a:rPr lang="en-US" sz="2200" dirty="0" smtClean="0"/>
              <a:t>Conversation </a:t>
            </a:r>
            <a:r>
              <a:rPr lang="en-US" sz="2200" dirty="0"/>
              <a:t>should take place in a relaxed, private </a:t>
            </a:r>
            <a:r>
              <a:rPr lang="en-US" sz="2200" dirty="0" smtClean="0"/>
              <a:t>area</a:t>
            </a:r>
          </a:p>
          <a:p>
            <a:r>
              <a:rPr lang="en-US" sz="2200" dirty="0" smtClean="0"/>
              <a:t>Engage </a:t>
            </a:r>
            <a:r>
              <a:rPr lang="en-US" sz="2200" dirty="0"/>
              <a:t>in a two-way conversation with student </a:t>
            </a:r>
          </a:p>
          <a:p>
            <a:r>
              <a:rPr lang="en-US" sz="2200" dirty="0" smtClean="0"/>
              <a:t>Be </a:t>
            </a:r>
            <a:r>
              <a:rPr lang="en-US" sz="2200" dirty="0"/>
              <a:t>descriptive, not evaluative (i.e. what did you observe about the student’s performance that requires feedback) </a:t>
            </a:r>
          </a:p>
          <a:p>
            <a:r>
              <a:rPr lang="en-US" sz="2200" dirty="0" smtClean="0"/>
              <a:t>Focus </a:t>
            </a:r>
            <a:r>
              <a:rPr lang="en-US" sz="2200" dirty="0"/>
              <a:t>on behavior that can be changed, not personal traits of the individual </a:t>
            </a:r>
          </a:p>
          <a:p>
            <a:r>
              <a:rPr lang="en-US" sz="2200" dirty="0" smtClean="0"/>
              <a:t>Observe </a:t>
            </a:r>
            <a:r>
              <a:rPr lang="en-US" sz="2200" dirty="0"/>
              <a:t>an activity more than once before offering feedback.</a:t>
            </a:r>
          </a:p>
        </p:txBody>
      </p:sp>
    </p:spTree>
    <p:extLst>
      <p:ext uri="{BB962C8B-B14F-4D97-AF65-F5344CB8AC3E}">
        <p14:creationId xmlns:p14="http://schemas.microsoft.com/office/powerpoint/2010/main" val="78796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Developing Rotation Activities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Toyin Tofade and Mark </a:t>
            </a:r>
            <a:r>
              <a:rPr lang="en-US" dirty="0"/>
              <a:t>B</a:t>
            </a:r>
            <a:r>
              <a:rPr lang="en-US" dirty="0" smtClean="0"/>
              <a:t>rueckl</a:t>
            </a:r>
            <a:endParaRPr lang="en-US" dirty="0" smtClean="0"/>
          </a:p>
          <a:p>
            <a:r>
              <a:rPr lang="en-US" dirty="0" smtClean="0"/>
              <a:t>University of Maryland </a:t>
            </a:r>
            <a:r>
              <a:rPr lang="en-US" dirty="0" smtClean="0"/>
              <a:t>School </a:t>
            </a:r>
            <a:r>
              <a:rPr lang="en-US" dirty="0" smtClean="0"/>
              <a:t>of </a:t>
            </a:r>
            <a:r>
              <a:rPr lang="en-US" dirty="0" smtClean="0"/>
              <a:t>Pharmacy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9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Providing Effective Feedback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Well-timed (offer feedback as soon as event has taken place) </a:t>
            </a:r>
            <a:endParaRPr lang="en-US" sz="2400" dirty="0" smtClean="0"/>
          </a:p>
          <a:p>
            <a:r>
              <a:rPr lang="en-US" sz="2400" dirty="0" smtClean="0"/>
              <a:t>Get input from other preceptors/colleagues </a:t>
            </a:r>
            <a:endParaRPr lang="en-US" sz="2400" dirty="0"/>
          </a:p>
          <a:p>
            <a:r>
              <a:rPr lang="en-US" sz="2400" dirty="0" smtClean="0"/>
              <a:t>Limit </a:t>
            </a:r>
            <a:r>
              <a:rPr lang="en-US" sz="2400" dirty="0"/>
              <a:t>feedback to one or two </a:t>
            </a:r>
            <a:r>
              <a:rPr lang="en-US" sz="2400" dirty="0" smtClean="0"/>
              <a:t>items</a:t>
            </a:r>
          </a:p>
          <a:p>
            <a:r>
              <a:rPr lang="en-US" sz="2400" dirty="0" smtClean="0"/>
              <a:t>Tied </a:t>
            </a:r>
            <a:r>
              <a:rPr lang="en-US" sz="2400" dirty="0"/>
              <a:t>to specific </a:t>
            </a:r>
            <a:r>
              <a:rPr lang="en-US" sz="2400" dirty="0" smtClean="0"/>
              <a:t>goals</a:t>
            </a:r>
          </a:p>
          <a:p>
            <a:pPr lvl="1"/>
            <a:r>
              <a:rPr lang="en-US" sz="2400" dirty="0" smtClean="0"/>
              <a:t>Related </a:t>
            </a:r>
            <a:r>
              <a:rPr lang="en-US" sz="2400" dirty="0"/>
              <a:t>to goals and objectives for the </a:t>
            </a:r>
            <a:r>
              <a:rPr lang="en-US" sz="2400" dirty="0" smtClean="0"/>
              <a:t>experience</a:t>
            </a:r>
          </a:p>
          <a:p>
            <a:pPr lvl="1"/>
            <a:r>
              <a:rPr lang="en-US" sz="2400" dirty="0" smtClean="0"/>
              <a:t>Ask </a:t>
            </a:r>
            <a:r>
              <a:rPr lang="en-US" sz="2400" dirty="0"/>
              <a:t>student to offer own thoughts and plans for improvement </a:t>
            </a:r>
            <a:endParaRPr lang="en-US" sz="2400" dirty="0" smtClean="0"/>
          </a:p>
          <a:p>
            <a:r>
              <a:rPr lang="en-US" sz="2400" dirty="0" smtClean="0"/>
              <a:t>Clear</a:t>
            </a:r>
            <a:r>
              <a:rPr lang="en-US" sz="2400" dirty="0"/>
              <a:t>, specific and related to the facts</a:t>
            </a:r>
          </a:p>
        </p:txBody>
      </p:sp>
    </p:spTree>
    <p:extLst>
      <p:ext uri="{BB962C8B-B14F-4D97-AF65-F5344CB8AC3E}">
        <p14:creationId xmlns:p14="http://schemas.microsoft.com/office/powerpoint/2010/main" val="264328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Why Provide Feedback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</a:t>
            </a:r>
            <a:r>
              <a:rPr lang="en-US" sz="3200" dirty="0" smtClean="0"/>
              <a:t>mproving </a:t>
            </a:r>
            <a:r>
              <a:rPr lang="en-US" sz="3200" dirty="0"/>
              <a:t>self awareness</a:t>
            </a:r>
          </a:p>
          <a:p>
            <a:r>
              <a:rPr lang="en-US" sz="3200" dirty="0" smtClean="0"/>
              <a:t>Enhancing </a:t>
            </a:r>
            <a:r>
              <a:rPr lang="en-US" sz="3200" dirty="0"/>
              <a:t>self esteem</a:t>
            </a:r>
          </a:p>
          <a:p>
            <a:r>
              <a:rPr lang="en-US" sz="3200" dirty="0"/>
              <a:t>R</a:t>
            </a:r>
            <a:r>
              <a:rPr lang="en-US" sz="3200" dirty="0" smtClean="0"/>
              <a:t>aising </a:t>
            </a:r>
            <a:r>
              <a:rPr lang="en-US" sz="3200" dirty="0"/>
              <a:t>morale</a:t>
            </a:r>
          </a:p>
          <a:p>
            <a:r>
              <a:rPr lang="en-US" sz="3200" dirty="0"/>
              <a:t>E</a:t>
            </a:r>
            <a:r>
              <a:rPr lang="en-US" sz="3200" dirty="0" smtClean="0"/>
              <a:t>ncouraging </a:t>
            </a:r>
            <a:r>
              <a:rPr lang="en-US" sz="3200" dirty="0"/>
              <a:t>people to want to learn</a:t>
            </a:r>
          </a:p>
          <a:p>
            <a:r>
              <a:rPr lang="en-US" sz="3200" dirty="0"/>
              <a:t>O</a:t>
            </a:r>
            <a:r>
              <a:rPr lang="en-US" sz="3200" dirty="0" smtClean="0"/>
              <a:t>ffering </a:t>
            </a:r>
            <a:r>
              <a:rPr lang="en-US" sz="3200" dirty="0"/>
              <a:t>reassurance</a:t>
            </a:r>
          </a:p>
          <a:p>
            <a:r>
              <a:rPr lang="en-US" sz="3200" dirty="0"/>
              <a:t>M</a:t>
            </a:r>
            <a:r>
              <a:rPr lang="en-US" sz="3200" dirty="0" smtClean="0"/>
              <a:t>otivation</a:t>
            </a:r>
            <a:endParaRPr lang="en-US" sz="3200" dirty="0"/>
          </a:p>
          <a:p>
            <a:r>
              <a:rPr lang="en-US" sz="3200" dirty="0" smtClean="0"/>
              <a:t>Improving </a:t>
            </a:r>
            <a:r>
              <a:rPr lang="en-US" sz="3200" dirty="0"/>
              <a:t>individual performance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65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Final Thought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“</a:t>
            </a:r>
            <a:r>
              <a:rPr lang="en-US" sz="3200" dirty="0"/>
              <a:t>Feedback matters. It really matters. Good feedback is like a </a:t>
            </a:r>
            <a:r>
              <a:rPr lang="en-US" sz="3200" b="1" dirty="0">
                <a:solidFill>
                  <a:srgbClr val="FF0000"/>
                </a:solidFill>
              </a:rPr>
              <a:t>road map</a:t>
            </a:r>
            <a:r>
              <a:rPr lang="en-US" sz="3200" dirty="0"/>
              <a:t>, a site map, an energy drink, a bungee jump, or meditative moment for your brain. It makes you </a:t>
            </a:r>
            <a:r>
              <a:rPr lang="en-US" sz="3200" u="sng" dirty="0"/>
              <a:t>smarter, more focused, more confident</a:t>
            </a:r>
            <a:r>
              <a:rPr lang="en-US" sz="3200" dirty="0"/>
              <a:t>, and more capable of doing your best work.” </a:t>
            </a:r>
            <a:endParaRPr lang="en-US" sz="32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-Jill Geisler Poynter Institute</a:t>
            </a:r>
          </a:p>
        </p:txBody>
      </p:sp>
    </p:spTree>
    <p:extLst>
      <p:ext uri="{BB962C8B-B14F-4D97-AF65-F5344CB8AC3E}">
        <p14:creationId xmlns:p14="http://schemas.microsoft.com/office/powerpoint/2010/main" val="14391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Utilizing Students to Extend Your Pharmacy Practice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Nicole </a:t>
            </a:r>
            <a:r>
              <a:rPr lang="en-US" dirty="0" smtClean="0"/>
              <a:t>Culhane</a:t>
            </a:r>
            <a:endParaRPr lang="en-US" dirty="0" smtClean="0"/>
          </a:p>
          <a:p>
            <a:r>
              <a:rPr lang="en-US" dirty="0" smtClean="0"/>
              <a:t>Notre Dame of Maryland </a:t>
            </a:r>
            <a:r>
              <a:rPr lang="en-US" dirty="0" smtClean="0"/>
              <a:t>University </a:t>
            </a:r>
            <a:r>
              <a:rPr lang="en-US" dirty="0"/>
              <a:t>S</a:t>
            </a:r>
            <a:r>
              <a:rPr lang="en-US" dirty="0" smtClean="0"/>
              <a:t>chool </a:t>
            </a:r>
            <a:r>
              <a:rPr lang="en-US" dirty="0" smtClean="0"/>
              <a:t>of </a:t>
            </a:r>
            <a:r>
              <a:rPr lang="en-US" dirty="0" smtClean="0"/>
              <a:t>Pharmacy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9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ways for balancing patient care and precepting responsibilities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Discuss strategies for integrating students into the workplace</a:t>
            </a:r>
          </a:p>
          <a:p>
            <a:endParaRPr lang="en-US" dirty="0" smtClean="0"/>
          </a:p>
          <a:p>
            <a:r>
              <a:rPr lang="en-US" dirty="0" smtClean="0"/>
              <a:t>Develop a potential plan for integrating students into your daily pharmacy practice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82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34388" y="440995"/>
            <a:ext cx="9404723" cy="1400530"/>
          </a:xfrm>
        </p:spPr>
        <p:txBody>
          <a:bodyPr/>
          <a:lstStyle/>
          <a:p>
            <a:r>
              <a:rPr lang="en-US" dirty="0" smtClean="0"/>
              <a:t>Integrating students into your pharmacy practice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points in the workflow that the student can easily step into</a:t>
            </a:r>
          </a:p>
          <a:p>
            <a:endParaRPr lang="en-US" dirty="0" smtClean="0"/>
          </a:p>
          <a:p>
            <a:r>
              <a:rPr lang="en-US" dirty="0" smtClean="0"/>
              <a:t>Provide readings or prior student experiences for student to easily learn about your practice  followed by a short discussion</a:t>
            </a:r>
          </a:p>
          <a:p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Integrating students into your pharmacy practice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Cross-train other pharmacists/technicians on staff to help teach the student</a:t>
            </a:r>
          </a:p>
          <a:p>
            <a:r>
              <a:rPr lang="en-US" dirty="0" smtClean="0"/>
              <a:t>Discuss with the student regarding how they feel they can contribute to your practice based on past and present experiences</a:t>
            </a:r>
          </a:p>
          <a:p>
            <a:r>
              <a:rPr lang="en-US" dirty="0" smtClean="0"/>
              <a:t>Discuss areas for student involvement</a:t>
            </a:r>
          </a:p>
          <a:p>
            <a:pPr lvl="1"/>
            <a:r>
              <a:rPr lang="en-US" dirty="0" smtClean="0"/>
              <a:t>Operational </a:t>
            </a:r>
          </a:p>
          <a:p>
            <a:pPr lvl="1"/>
            <a:r>
              <a:rPr lang="en-US" dirty="0" smtClean="0"/>
              <a:t>Managerial</a:t>
            </a:r>
          </a:p>
          <a:p>
            <a:pPr lvl="1"/>
            <a:r>
              <a:rPr lang="en-US" dirty="0" smtClean="0"/>
              <a:t>Direct patient care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Integrating students into your pharmacy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Identify areas where students can have autonomy and function as the pharmacist with proper oversight</a:t>
            </a:r>
          </a:p>
          <a:p>
            <a:pPr>
              <a:defRPr/>
            </a:pPr>
            <a:r>
              <a:rPr lang="en-US" dirty="0" smtClean="0"/>
              <a:t>Medication reconciliation</a:t>
            </a:r>
          </a:p>
          <a:p>
            <a:pPr>
              <a:defRPr/>
            </a:pPr>
            <a:r>
              <a:rPr lang="en-US" dirty="0" smtClean="0"/>
              <a:t>Rounding</a:t>
            </a:r>
          </a:p>
          <a:p>
            <a:pPr>
              <a:defRPr/>
            </a:pPr>
            <a:r>
              <a:rPr lang="en-US" dirty="0" smtClean="0"/>
              <a:t>Immunizations</a:t>
            </a:r>
          </a:p>
          <a:p>
            <a:pPr>
              <a:defRPr/>
            </a:pPr>
            <a:r>
              <a:rPr lang="en-US" dirty="0" smtClean="0"/>
              <a:t>Medication therapy management</a:t>
            </a:r>
          </a:p>
          <a:p>
            <a:pPr>
              <a:buNone/>
              <a:defRPr/>
            </a:pPr>
            <a:endParaRPr lang="en-US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en-US" b="1" i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Tell me and I'll forget;  show me and I may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b="1" i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remember;  involve me and I'll understand.</a:t>
            </a:r>
            <a:r>
              <a:rPr lang="en-US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     		- </a:t>
            </a:r>
            <a:r>
              <a:rPr lang="en-US" sz="18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Chinese Proverb	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Integrating students into your pharmacy practice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the day to day operations to establish the ‘curriculum’</a:t>
            </a:r>
          </a:p>
          <a:p>
            <a:r>
              <a:rPr lang="en-US" dirty="0" smtClean="0"/>
              <a:t>Student pharmacists can help to improve your practice and be the impetus to expand an existing service or start a new service</a:t>
            </a:r>
          </a:p>
          <a:p>
            <a:pPr lvl="1"/>
            <a:r>
              <a:rPr lang="en-US" dirty="0" smtClean="0"/>
              <a:t>Medication safety </a:t>
            </a:r>
          </a:p>
          <a:p>
            <a:pPr lvl="1"/>
            <a:r>
              <a:rPr lang="en-US" dirty="0" smtClean="0"/>
              <a:t>Patient satisfaction</a:t>
            </a:r>
          </a:p>
          <a:p>
            <a:pPr lvl="1"/>
            <a:r>
              <a:rPr lang="en-US" dirty="0" smtClean="0"/>
              <a:t>Research/data collection</a:t>
            </a:r>
          </a:p>
          <a:p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Encouraging student responsibility and autonomy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Setting the foundation/groundwork early – orientation </a:t>
            </a:r>
          </a:p>
          <a:p>
            <a:r>
              <a:rPr lang="en-US" dirty="0" smtClean="0"/>
              <a:t>Discussing student expectations and assigning areas where students are fully accountable</a:t>
            </a:r>
          </a:p>
          <a:p>
            <a:r>
              <a:rPr lang="en-US" dirty="0" smtClean="0"/>
              <a:t>Making sure they understand their level of responsibility and accountability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the workflow and activities for the practitioner</a:t>
            </a:r>
          </a:p>
          <a:p>
            <a:r>
              <a:rPr lang="en-US" dirty="0" smtClean="0"/>
              <a:t>Discuss how to present a road map for the specified rotation</a:t>
            </a:r>
          </a:p>
          <a:p>
            <a:r>
              <a:rPr lang="en-US" dirty="0" smtClean="0"/>
              <a:t>Utilize practices at your site to create valuable experiences</a:t>
            </a:r>
          </a:p>
          <a:p>
            <a:r>
              <a:rPr lang="en-US" dirty="0" smtClean="0"/>
              <a:t>List sample projects for the student to work on based on the rotation type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82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Encouraging student responsibility and autonomy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a culture of follow-up; they are the ‘go to’ people with certain issues about patients</a:t>
            </a:r>
          </a:p>
          <a:p>
            <a:r>
              <a:rPr lang="en-US" dirty="0" smtClean="0"/>
              <a:t>Set weekly goals</a:t>
            </a:r>
          </a:p>
          <a:p>
            <a:r>
              <a:rPr lang="en-US" dirty="0" smtClean="0"/>
              <a:t>Give students a list of questions for every patient and report back to you</a:t>
            </a:r>
          </a:p>
          <a:p>
            <a:r>
              <a:rPr lang="en-US" dirty="0" smtClean="0"/>
              <a:t>Determine a point at which the student ‘meets competency’ and can be autonomous</a:t>
            </a:r>
          </a:p>
          <a:p>
            <a:r>
              <a:rPr lang="en-US" dirty="0" smtClean="0"/>
              <a:t>Continue to add on additional competencies weekly </a:t>
            </a:r>
          </a:p>
          <a:p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Encouraging student responsibility and autonomy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Presentations to staff, medical residents, nurses</a:t>
            </a:r>
          </a:p>
          <a:p>
            <a:r>
              <a:rPr lang="en-US" sz="2800" dirty="0" smtClean="0"/>
              <a:t>Assigning students reading and presentations on literature you have not had time to read </a:t>
            </a:r>
          </a:p>
          <a:p>
            <a:r>
              <a:rPr lang="en-US" sz="2800" dirty="0" smtClean="0"/>
              <a:t>Assigning specific tasks that occur commonly that become the students' responsibility</a:t>
            </a:r>
          </a:p>
          <a:p>
            <a:r>
              <a:rPr lang="en-US" sz="2800" dirty="0" smtClean="0"/>
              <a:t>Focus on particular medication conditions (diabetes, COPD, heart failure, antibiotics) </a:t>
            </a:r>
            <a:r>
              <a:rPr lang="en-US" sz="2400" dirty="0" smtClean="0"/>
              <a:t> </a:t>
            </a: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05366" cy="140053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Incorporating Students Into Your Workflow: Health-System</a:t>
            </a:r>
            <a:br>
              <a:rPr lang="en-US" sz="3600" dirty="0" smtClean="0"/>
            </a:br>
            <a:endParaRPr lang="en-US" sz="3600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09600" y="2028091"/>
            <a:ext cx="10972800" cy="4079632"/>
          </a:xfrm>
        </p:spPr>
        <p:txBody>
          <a:bodyPr>
            <a:normAutofit/>
          </a:bodyPr>
          <a:lstStyle/>
          <a:p>
            <a:r>
              <a:rPr lang="en-US" sz="2600" dirty="0" smtClean="0"/>
              <a:t>In-patient Rounds</a:t>
            </a:r>
          </a:p>
          <a:p>
            <a:pPr lvl="1"/>
            <a:r>
              <a:rPr lang="en-US" sz="2300" dirty="0" smtClean="0"/>
              <a:t>Assign students their ‘own’ patients that they are responsible for</a:t>
            </a:r>
          </a:p>
          <a:p>
            <a:pPr lvl="2"/>
            <a:r>
              <a:rPr lang="en-US" sz="2300" dirty="0" smtClean="0"/>
              <a:t>Gathering patient data</a:t>
            </a:r>
          </a:p>
          <a:p>
            <a:pPr lvl="2"/>
            <a:r>
              <a:rPr lang="en-US" sz="2300" dirty="0" smtClean="0"/>
              <a:t>Medication history</a:t>
            </a:r>
          </a:p>
          <a:p>
            <a:pPr lvl="2"/>
            <a:r>
              <a:rPr lang="en-US" sz="2300" dirty="0" smtClean="0"/>
              <a:t>Laboratory data</a:t>
            </a:r>
          </a:p>
          <a:p>
            <a:pPr lvl="1"/>
            <a:r>
              <a:rPr lang="en-US" sz="2400" dirty="0" smtClean="0"/>
              <a:t>Pre-rounding with the students to assure adequate preparation to answer specific questions/issues that arise</a:t>
            </a:r>
          </a:p>
          <a:p>
            <a:pPr lvl="1"/>
            <a:r>
              <a:rPr lang="en-US" sz="2400" dirty="0" smtClean="0"/>
              <a:t>Hide in the background or go to nursing station so students feel they are responsible </a:t>
            </a:r>
          </a:p>
          <a:p>
            <a:pPr lvl="1"/>
            <a:r>
              <a:rPr lang="en-US" sz="2400" dirty="0" smtClean="0"/>
              <a:t>Encourage students to spend as much time on the unit as possible so they are available when questions arise</a:t>
            </a:r>
          </a:p>
          <a:p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1371600"/>
          </a:xfrm>
        </p:spPr>
        <p:txBody>
          <a:bodyPr/>
          <a:lstStyle/>
          <a:p>
            <a:r>
              <a:rPr lang="en-US" sz="3600" dirty="0" smtClean="0"/>
              <a:t>Incorporating Students Into Your Workflow: Health-System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508000" y="1817076"/>
            <a:ext cx="10972800" cy="418513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Rounds (con’t)</a:t>
            </a:r>
          </a:p>
          <a:p>
            <a:pPr lvl="1"/>
            <a:r>
              <a:rPr lang="en-US" sz="2600" dirty="0" smtClean="0"/>
              <a:t>Pair students with patients covered by medical students if possible</a:t>
            </a:r>
          </a:p>
          <a:p>
            <a:pPr lvl="2"/>
            <a:r>
              <a:rPr lang="en-US" sz="2600" dirty="0" smtClean="0"/>
              <a:t>Encourage peer mentorship in areas of expertise</a:t>
            </a:r>
          </a:p>
          <a:p>
            <a:pPr lvl="2"/>
            <a:r>
              <a:rPr lang="en-US" sz="2600" dirty="0" smtClean="0">
                <a:solidFill>
                  <a:srgbClr val="FF0000"/>
                </a:solidFill>
              </a:rPr>
              <a:t>Utilize a hierarchy of teaching (IPPE/APPE)</a:t>
            </a:r>
          </a:p>
          <a:p>
            <a:pPr lvl="1"/>
            <a:r>
              <a:rPr lang="en-US" sz="2600" dirty="0" smtClean="0"/>
              <a:t>Don’t be too quick to jump in and ‘save’ the student on rounds </a:t>
            </a:r>
          </a:p>
          <a:p>
            <a:pPr lvl="1"/>
            <a:r>
              <a:rPr lang="en-US" sz="2600" dirty="0" smtClean="0"/>
              <a:t>Decide on number and complexity of patients based on student </a:t>
            </a:r>
          </a:p>
          <a:p>
            <a:endParaRPr lang="en-US" sz="2800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371600"/>
          </a:xfrm>
        </p:spPr>
        <p:txBody>
          <a:bodyPr/>
          <a:lstStyle/>
          <a:p>
            <a:r>
              <a:rPr lang="en-US" sz="3600" dirty="0" smtClean="0"/>
              <a:t>Incorporating Students Into Your Workflow:</a:t>
            </a:r>
            <a:br>
              <a:rPr lang="en-US" sz="3600" dirty="0" smtClean="0"/>
            </a:br>
            <a:r>
              <a:rPr lang="en-US" sz="3600" dirty="0" smtClean="0"/>
              <a:t>Health-System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066800" y="1688122"/>
            <a:ext cx="10414000" cy="413824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Pharmacy to dose protocols</a:t>
            </a:r>
          </a:p>
          <a:p>
            <a:r>
              <a:rPr lang="en-US" sz="2800" dirty="0" smtClean="0"/>
              <a:t>Formulary Interchange</a:t>
            </a:r>
          </a:p>
          <a:p>
            <a:r>
              <a:rPr lang="en-US" sz="2800" dirty="0" smtClean="0"/>
              <a:t>IV to PO switches</a:t>
            </a:r>
          </a:p>
          <a:p>
            <a:r>
              <a:rPr lang="en-US" sz="2800" dirty="0" smtClean="0"/>
              <a:t>Renal dosing</a:t>
            </a:r>
          </a:p>
          <a:p>
            <a:r>
              <a:rPr lang="en-US" sz="2800" dirty="0" smtClean="0"/>
              <a:t>Vancomycin dosing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670197" cy="1400530"/>
          </a:xfrm>
        </p:spPr>
        <p:txBody>
          <a:bodyPr/>
          <a:lstStyle/>
          <a:p>
            <a:r>
              <a:rPr lang="en-US" sz="3600" dirty="0" smtClean="0"/>
              <a:t>Incorporating Students Into Your Workflow: Community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Doctor calls</a:t>
            </a:r>
          </a:p>
          <a:p>
            <a:r>
              <a:rPr lang="en-US" sz="2800" dirty="0" smtClean="0"/>
              <a:t>Insurance calls/prior authorizations</a:t>
            </a:r>
          </a:p>
          <a:p>
            <a:r>
              <a:rPr lang="en-US" sz="2800" dirty="0" smtClean="0"/>
              <a:t>Immunizations</a:t>
            </a:r>
          </a:p>
          <a:p>
            <a:r>
              <a:rPr lang="en-US" sz="2800" dirty="0" smtClean="0"/>
              <a:t>OTC consults</a:t>
            </a:r>
          </a:p>
          <a:p>
            <a:r>
              <a:rPr lang="en-US" sz="2800" dirty="0" smtClean="0"/>
              <a:t>Medication therapy management</a:t>
            </a:r>
          </a:p>
          <a:p>
            <a:r>
              <a:rPr lang="en-US" sz="2800" dirty="0" smtClean="0"/>
              <a:t>Medication counseling</a:t>
            </a:r>
          </a:p>
          <a:p>
            <a:r>
              <a:rPr lang="en-US" sz="2800" dirty="0" smtClean="0"/>
              <a:t>Patient education</a:t>
            </a:r>
          </a:p>
          <a:p>
            <a:r>
              <a:rPr lang="en-US" sz="2800" dirty="0" smtClean="0"/>
              <a:t>Drug information questions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Student pharmacists CAN be integrated into busy patient care practices with some thought and prior planning</a:t>
            </a:r>
          </a:p>
          <a:p>
            <a:r>
              <a:rPr lang="en-US" sz="2800" dirty="0" smtClean="0"/>
              <a:t>Invest in the time upfront and you WILL get a ROI in the long run</a:t>
            </a:r>
          </a:p>
          <a:p>
            <a:pPr lvl="1"/>
            <a:r>
              <a:rPr lang="en-US" sz="2400" dirty="0" smtClean="0"/>
              <a:t>Be flexible and take the time necessary to provide proper orientation</a:t>
            </a:r>
          </a:p>
          <a:p>
            <a:pPr lvl="1"/>
            <a:r>
              <a:rPr lang="en-US" sz="2400" dirty="0" smtClean="0"/>
              <a:t>Explain your practice and rotation expectations</a:t>
            </a: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helps set expectations for the rotation experience</a:t>
            </a:r>
          </a:p>
          <a:p>
            <a:r>
              <a:rPr lang="en-US" dirty="0" smtClean="0"/>
              <a:t>It helps provide a smooth transition from day to day</a:t>
            </a:r>
          </a:p>
          <a:p>
            <a:r>
              <a:rPr lang="en-US" dirty="0" smtClean="0"/>
              <a:t>Allows the student to clarify preconceived notions</a:t>
            </a:r>
          </a:p>
          <a:p>
            <a:r>
              <a:rPr lang="en-US" dirty="0" smtClean="0"/>
              <a:t>Prevents surprises later in the rotation</a:t>
            </a:r>
          </a:p>
          <a:p>
            <a:r>
              <a:rPr lang="en-US" dirty="0" smtClean="0"/>
              <a:t>Provides a road map of what the overall experience ought to 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9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in mind that you have been doing this for much longer than the student has</a:t>
            </a:r>
          </a:p>
          <a:p>
            <a:r>
              <a:rPr lang="en-US" dirty="0" smtClean="0"/>
              <a:t>You may need to repeat or clarify instructions</a:t>
            </a:r>
          </a:p>
          <a:p>
            <a:r>
              <a:rPr lang="en-US" dirty="0" smtClean="0"/>
              <a:t>They are new to your environment</a:t>
            </a:r>
          </a:p>
          <a:p>
            <a:r>
              <a:rPr lang="en-US" dirty="0" smtClean="0"/>
              <a:t>The student knows much less than you do about patient care or your sites practice</a:t>
            </a:r>
          </a:p>
          <a:p>
            <a:r>
              <a:rPr lang="en-US" dirty="0" smtClean="0"/>
              <a:t>Slow it down for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54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Rotation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Identify Daily Activities in Pharmacy</a:t>
            </a:r>
          </a:p>
          <a:p>
            <a:pPr lvl="1"/>
            <a:r>
              <a:rPr lang="en-US" sz="2800" dirty="0" smtClean="0"/>
              <a:t>Patient Counseling</a:t>
            </a:r>
          </a:p>
          <a:p>
            <a:pPr lvl="1"/>
            <a:r>
              <a:rPr lang="en-US" sz="2800" dirty="0" smtClean="0"/>
              <a:t>Patient Education</a:t>
            </a:r>
          </a:p>
          <a:p>
            <a:pPr lvl="1"/>
            <a:r>
              <a:rPr lang="en-US" sz="2800" dirty="0" smtClean="0"/>
              <a:t>Rounding </a:t>
            </a:r>
          </a:p>
          <a:p>
            <a:pPr lvl="1"/>
            <a:r>
              <a:rPr lang="en-US" sz="2800" dirty="0" smtClean="0"/>
              <a:t>Staffing</a:t>
            </a:r>
          </a:p>
          <a:p>
            <a:pPr lvl="1"/>
            <a:r>
              <a:rPr lang="en-US" sz="2800" dirty="0" smtClean="0"/>
              <a:t>Drug monitoring</a:t>
            </a:r>
          </a:p>
          <a:p>
            <a:pPr lvl="1"/>
            <a:r>
              <a:rPr lang="en-US" sz="2800" dirty="0" smtClean="0"/>
              <a:t>ADE reporting</a:t>
            </a:r>
          </a:p>
          <a:p>
            <a:pPr lvl="1"/>
            <a:r>
              <a:rPr lang="en-US" sz="2800" dirty="0" smtClean="0"/>
              <a:t>Dispensing</a:t>
            </a:r>
          </a:p>
          <a:p>
            <a:pPr lvl="1"/>
            <a:r>
              <a:rPr lang="en-US" sz="2800" dirty="0" smtClean="0"/>
              <a:t>Additional Services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91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Rotation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Projects</a:t>
            </a:r>
          </a:p>
          <a:p>
            <a:pPr lvl="1"/>
            <a:r>
              <a:rPr lang="en-US" sz="2800" dirty="0"/>
              <a:t>Case/Topic Discussion/Journal Scan</a:t>
            </a:r>
          </a:p>
          <a:p>
            <a:pPr lvl="1"/>
            <a:r>
              <a:rPr lang="en-US" sz="2800" dirty="0"/>
              <a:t>Develop Patient-Focused Programs</a:t>
            </a:r>
          </a:p>
          <a:p>
            <a:pPr lvl="1"/>
            <a:r>
              <a:rPr lang="en-US" sz="2800" dirty="0"/>
              <a:t>New Drug Update</a:t>
            </a:r>
          </a:p>
          <a:p>
            <a:r>
              <a:rPr lang="en-US" sz="2800" dirty="0"/>
              <a:t>Additional Activities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31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Counseling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Prescription vs. OTC</a:t>
            </a:r>
          </a:p>
          <a:p>
            <a:pPr lvl="1"/>
            <a:r>
              <a:rPr lang="en-US" sz="2800" dirty="0" smtClean="0"/>
              <a:t>Set a goal to be achieved by the student</a:t>
            </a:r>
          </a:p>
          <a:p>
            <a:pPr lvl="1"/>
            <a:r>
              <a:rPr lang="en-US" sz="2800" dirty="0" smtClean="0"/>
              <a:t>Assign a specific time for patient counseling</a:t>
            </a:r>
          </a:p>
          <a:p>
            <a:pPr lvl="1"/>
            <a:r>
              <a:rPr lang="en-US" sz="2800" dirty="0" smtClean="0"/>
              <a:t>Place student in OTC aisle assisting patients</a:t>
            </a:r>
          </a:p>
          <a:p>
            <a:r>
              <a:rPr lang="en-US" sz="2800" dirty="0" smtClean="0"/>
              <a:t>MTM</a:t>
            </a:r>
          </a:p>
          <a:p>
            <a:pPr lvl="1"/>
            <a:r>
              <a:rPr lang="en-US" sz="2800" dirty="0" smtClean="0"/>
              <a:t>Step by step process</a:t>
            </a:r>
          </a:p>
          <a:p>
            <a:pPr lvl="1"/>
            <a:r>
              <a:rPr lang="en-US" sz="2800" dirty="0" smtClean="0"/>
              <a:t>See one, do one, teach one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731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3.1.3337"/>
  <p:tag name="PPTVERSION" val="14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Powerpoint SOP-Template July 2017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SOP-Template July 2017</Template>
  <TotalTime>334</TotalTime>
  <Words>1795</Words>
  <Application>Microsoft Office PowerPoint</Application>
  <PresentationFormat>Widescreen</PresentationFormat>
  <Paragraphs>322</Paragraphs>
  <Slides>46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Arial</vt:lpstr>
      <vt:lpstr>Arial Unicode MS</vt:lpstr>
      <vt:lpstr>Calibri</vt:lpstr>
      <vt:lpstr>Garamond</vt:lpstr>
      <vt:lpstr>Wingdings</vt:lpstr>
      <vt:lpstr>Powerpoint SOP-Template July 2017</vt:lpstr>
      <vt:lpstr>         </vt:lpstr>
      <vt:lpstr>Objectives</vt:lpstr>
      <vt:lpstr>Developing Rotation Activities</vt:lpstr>
      <vt:lpstr>Objectives</vt:lpstr>
      <vt:lpstr>Why is this important?</vt:lpstr>
      <vt:lpstr>Setting Expectations</vt:lpstr>
      <vt:lpstr>Developing Rotation Activities</vt:lpstr>
      <vt:lpstr>Developing Rotation Activities</vt:lpstr>
      <vt:lpstr>Patient Counseling</vt:lpstr>
      <vt:lpstr>Patient Education</vt:lpstr>
      <vt:lpstr>Rounding</vt:lpstr>
      <vt:lpstr>Drug monitoring</vt:lpstr>
      <vt:lpstr>Additional Services</vt:lpstr>
      <vt:lpstr>Projects</vt:lpstr>
      <vt:lpstr>Additional Activities</vt:lpstr>
      <vt:lpstr>Additional Activities (cont’d)</vt:lpstr>
      <vt:lpstr>Additional Services</vt:lpstr>
      <vt:lpstr>Lets Create Your Rotation</vt:lpstr>
      <vt:lpstr>Things to consider</vt:lpstr>
      <vt:lpstr>Assemble a Calendar</vt:lpstr>
      <vt:lpstr>  Evaluating Student Performance and Providing Constructive Feedback</vt:lpstr>
      <vt:lpstr>Objectives</vt:lpstr>
      <vt:lpstr>Set Rotation Expectations </vt:lpstr>
      <vt:lpstr>Feedback vs. Evaluation</vt:lpstr>
      <vt:lpstr>Types of Feedback </vt:lpstr>
      <vt:lpstr>Types of Feedback</vt:lpstr>
      <vt:lpstr>Feedback Methods</vt:lpstr>
      <vt:lpstr>Feedback Methods</vt:lpstr>
      <vt:lpstr>Providing Effective Feedback </vt:lpstr>
      <vt:lpstr>Providing Effective Feedback </vt:lpstr>
      <vt:lpstr>Why Provide Feedback</vt:lpstr>
      <vt:lpstr>Final Thought</vt:lpstr>
      <vt:lpstr>Utilizing Students to Extend Your Pharmacy Practice</vt:lpstr>
      <vt:lpstr>Objectives</vt:lpstr>
      <vt:lpstr>Integrating students into your pharmacy practice</vt:lpstr>
      <vt:lpstr>Integrating students into your pharmacy practice</vt:lpstr>
      <vt:lpstr>Integrating students into your pharmacy practice</vt:lpstr>
      <vt:lpstr>Integrating students into your pharmacy practice</vt:lpstr>
      <vt:lpstr>Encouraging student responsibility and autonomy</vt:lpstr>
      <vt:lpstr>Encouraging student responsibility and autonomy</vt:lpstr>
      <vt:lpstr>Encouraging student responsibility and autonomy</vt:lpstr>
      <vt:lpstr>Incorporating Students Into Your Workflow: Health-System </vt:lpstr>
      <vt:lpstr>Incorporating Students Into Your Workflow: Health-System</vt:lpstr>
      <vt:lpstr>Incorporating Students Into Your Workflow: Health-System</vt:lpstr>
      <vt:lpstr>Incorporating Students Into Your Workflow: Community </vt:lpstr>
      <vt:lpstr>Conclusions</vt:lpstr>
    </vt:vector>
  </TitlesOfParts>
  <Company>University of Maryland Eastern Shore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Rotation Roadmap:  Driving Your Students to Success</dc:title>
  <dc:creator>Freebery, Mark</dc:creator>
  <cp:lastModifiedBy>nculhane</cp:lastModifiedBy>
  <cp:revision>45</cp:revision>
  <dcterms:created xsi:type="dcterms:W3CDTF">2015-09-30T13:48:25Z</dcterms:created>
  <dcterms:modified xsi:type="dcterms:W3CDTF">2019-01-23T22:48:00Z</dcterms:modified>
</cp:coreProperties>
</file>