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8"/>
  </p:notesMasterIdLst>
  <p:sldIdLst>
    <p:sldId id="275" r:id="rId2"/>
    <p:sldId id="294" r:id="rId3"/>
    <p:sldId id="282" r:id="rId4"/>
    <p:sldId id="283" r:id="rId5"/>
    <p:sldId id="295" r:id="rId6"/>
    <p:sldId id="292" r:id="rId7"/>
    <p:sldId id="284" r:id="rId8"/>
    <p:sldId id="285" r:id="rId9"/>
    <p:sldId id="293" r:id="rId10"/>
    <p:sldId id="288" r:id="rId11"/>
    <p:sldId id="289" r:id="rId12"/>
    <p:sldId id="290" r:id="rId13"/>
    <p:sldId id="277" r:id="rId14"/>
    <p:sldId id="278" r:id="rId15"/>
    <p:sldId id="279" r:id="rId16"/>
    <p:sldId id="29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042" autoAdjust="0"/>
  </p:normalViewPr>
  <p:slideViewPr>
    <p:cSldViewPr>
      <p:cViewPr varScale="1">
        <p:scale>
          <a:sx n="81" d="100"/>
          <a:sy n="81" d="100"/>
        </p:scale>
        <p:origin x="1498" y="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8A691B-EF47-4642-9482-6096CDB598B8}" type="datetimeFigureOut">
              <a:rPr lang="en-US" smtClean="0"/>
              <a:pPr/>
              <a:t>1/23/2019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82C6DE-AD4D-45D2-8EEA-172FC69229B0}" type="slidenum">
              <a:rPr lang="en-US" smtClean="0"/>
              <a:pPr/>
              <a:t>‹#›</a:t>
            </a:fld>
            <a:endParaRPr lang="en-US"/>
          </a:p>
        </p:txBody>
      </p:sp>
    </p:spTree>
    <p:extLst>
      <p:ext uri="{BB962C8B-B14F-4D97-AF65-F5344CB8AC3E}">
        <p14:creationId xmlns:p14="http://schemas.microsoft.com/office/powerpoint/2010/main" val="35174597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txBox="1">
            <a:spLocks noGrp="1" noChangeArrowheads="1"/>
          </p:cNvSpPr>
          <p:nvPr/>
        </p:nvSpPr>
        <p:spPr bwMode="auto">
          <a:xfrm>
            <a:off x="3884852" y="8685862"/>
            <a:ext cx="2971593" cy="456575"/>
          </a:xfrm>
          <a:prstGeom prst="rect">
            <a:avLst/>
          </a:prstGeom>
          <a:noFill/>
          <a:ln w="9525">
            <a:noFill/>
            <a:miter lim="800000"/>
            <a:headEnd/>
            <a:tailEnd/>
          </a:ln>
        </p:spPr>
        <p:txBody>
          <a:bodyPr lIns="91431" tIns="45716" rIns="91431" bIns="45716" anchor="b"/>
          <a:lstStyle/>
          <a:p>
            <a:pPr algn="r" defTabSz="914274"/>
            <a:fld id="{FAB79701-AAA1-45F3-AA69-2E65A4AA9B36}" type="slidenum">
              <a:rPr lang="en-US" sz="1200"/>
              <a:pPr algn="r" defTabSz="914274"/>
              <a:t>3</a:t>
            </a:fld>
            <a:endParaRPr lang="en-US" sz="1200" dirty="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txBox="1">
            <a:spLocks noGrp="1" noChangeArrowheads="1"/>
          </p:cNvSpPr>
          <p:nvPr/>
        </p:nvSpPr>
        <p:spPr bwMode="auto">
          <a:xfrm>
            <a:off x="3884852" y="8685862"/>
            <a:ext cx="2971593" cy="456575"/>
          </a:xfrm>
          <a:prstGeom prst="rect">
            <a:avLst/>
          </a:prstGeom>
          <a:noFill/>
          <a:ln w="9525">
            <a:noFill/>
            <a:miter lim="800000"/>
            <a:headEnd/>
            <a:tailEnd/>
          </a:ln>
        </p:spPr>
        <p:txBody>
          <a:bodyPr lIns="91431" tIns="45716" rIns="91431" bIns="45716" anchor="b"/>
          <a:lstStyle/>
          <a:p>
            <a:pPr algn="r" defTabSz="914274"/>
            <a:fld id="{4718079C-7A5D-49AA-835E-A1F50074BFF7}" type="slidenum">
              <a:rPr lang="en-US" sz="1200"/>
              <a:pPr algn="r" defTabSz="914274"/>
              <a:t>4</a:t>
            </a:fld>
            <a:endParaRPr lang="en-US" sz="1200" dirty="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5682C6DE-AD4D-45D2-8EEA-172FC69229B0}" type="slidenum">
              <a:rPr lang="en-US" smtClean="0"/>
              <a:pPr/>
              <a:t>6</a:t>
            </a:fld>
            <a:endParaRPr lang="en-US"/>
          </a:p>
        </p:txBody>
      </p:sp>
    </p:spTree>
    <p:extLst>
      <p:ext uri="{BB962C8B-B14F-4D97-AF65-F5344CB8AC3E}">
        <p14:creationId xmlns:p14="http://schemas.microsoft.com/office/powerpoint/2010/main" val="3615306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p:spPr>
        <p:txBody>
          <a:bodyPr/>
          <a:lstStyle/>
          <a:p>
            <a:r>
              <a:rPr lang="en-US" smtClean="0"/>
              <a:t>Briefly go over each domain</a:t>
            </a:r>
          </a:p>
          <a:p>
            <a:endParaRPr lang="en-US" smtClean="0"/>
          </a:p>
          <a:p>
            <a:r>
              <a:rPr lang="en-US" smtClean="0"/>
              <a:t>“Character is the key to trustworthiness”</a:t>
            </a:r>
          </a:p>
          <a:p>
            <a:endParaRPr lang="en-US" smtClean="0"/>
          </a:p>
          <a:p>
            <a:endParaRPr lang="en-US" smtClean="0"/>
          </a:p>
        </p:txBody>
      </p:sp>
      <p:sp>
        <p:nvSpPr>
          <p:cNvPr id="78852" name="Slide Number Placeholder 3"/>
          <p:cNvSpPr txBox="1">
            <a:spLocks noGrp="1"/>
          </p:cNvSpPr>
          <p:nvPr/>
        </p:nvSpPr>
        <p:spPr bwMode="auto">
          <a:xfrm>
            <a:off x="3884852" y="8685862"/>
            <a:ext cx="2971593" cy="456575"/>
          </a:xfrm>
          <a:prstGeom prst="rect">
            <a:avLst/>
          </a:prstGeom>
          <a:noFill/>
          <a:ln w="9525">
            <a:noFill/>
            <a:miter lim="800000"/>
            <a:headEnd/>
            <a:tailEnd/>
          </a:ln>
        </p:spPr>
        <p:txBody>
          <a:bodyPr lIns="91431" tIns="45716" rIns="91431" bIns="45716" anchor="b"/>
          <a:lstStyle/>
          <a:p>
            <a:pPr algn="r" defTabSz="914274"/>
            <a:fld id="{5008541A-A584-4F2B-81F7-78FB9BED852E}" type="slidenum">
              <a:rPr lang="en-US" sz="1200"/>
              <a:pPr algn="r" defTabSz="914274"/>
              <a:t>7</a:t>
            </a:fld>
            <a:endParaRPr 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E395CA8C-12C6-4C2A-8F9F-31D85AA21366}" type="datetimeFigureOut">
              <a:rPr lang="en-US" smtClean="0"/>
              <a:pPr/>
              <a:t>1/23/2019</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1DD5FC1-B9A6-4495-B843-C2705E822679}" type="slidenum">
              <a:rPr lang="en-US" smtClean="0"/>
              <a:pPr/>
              <a:t>‹#›</a:t>
            </a:fld>
            <a:endParaRPr lang="en-US"/>
          </a:p>
        </p:txBody>
      </p:sp>
      <p:sp>
        <p:nvSpPr>
          <p:cNvPr id="13" name="Rectangle 12"/>
          <p:cNvSpPr/>
          <p:nvPr/>
        </p:nvSpPr>
        <p:spPr>
          <a:xfrm>
            <a:off x="0" y="0"/>
            <a:ext cx="9144000" cy="6858000"/>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6315" y="224171"/>
            <a:ext cx="3011371" cy="2463301"/>
          </a:xfrm>
          <a:prstGeom prst="rect">
            <a:avLst/>
          </a:prstGeom>
        </p:spPr>
      </p:pic>
    </p:spTree>
    <p:extLst>
      <p:ext uri="{BB962C8B-B14F-4D97-AF65-F5344CB8AC3E}">
        <p14:creationId xmlns:p14="http://schemas.microsoft.com/office/powerpoint/2010/main" val="2976827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7"/>
            <a:ext cx="4629150" cy="479553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72556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Rectangle 7"/>
          <p:cNvSpPr/>
          <p:nvPr/>
        </p:nvSpPr>
        <p:spPr>
          <a:xfrm>
            <a:off x="0" y="5888114"/>
            <a:ext cx="9144000" cy="969886"/>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119" y="5888113"/>
            <a:ext cx="3397615" cy="969887"/>
          </a:xfrm>
          <a:prstGeom prst="rect">
            <a:avLst/>
          </a:prstGeom>
        </p:spPr>
      </p:pic>
    </p:spTree>
    <p:extLst>
      <p:ext uri="{BB962C8B-B14F-4D97-AF65-F5344CB8AC3E}">
        <p14:creationId xmlns:p14="http://schemas.microsoft.com/office/powerpoint/2010/main" val="856438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1825625"/>
            <a:ext cx="7886700" cy="39326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5888114"/>
            <a:ext cx="9144000" cy="969886"/>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119" y="5888113"/>
            <a:ext cx="3397615" cy="969887"/>
          </a:xfrm>
          <a:prstGeom prst="rect">
            <a:avLst/>
          </a:prstGeom>
        </p:spPr>
      </p:pic>
    </p:spTree>
    <p:extLst>
      <p:ext uri="{BB962C8B-B14F-4D97-AF65-F5344CB8AC3E}">
        <p14:creationId xmlns:p14="http://schemas.microsoft.com/office/powerpoint/2010/main" val="20347976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38488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384886"/>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7"/>
          <p:cNvSpPr/>
          <p:nvPr/>
        </p:nvSpPr>
        <p:spPr>
          <a:xfrm>
            <a:off x="0" y="5888114"/>
            <a:ext cx="9144000" cy="969886"/>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119" y="5888113"/>
            <a:ext cx="3397615" cy="969887"/>
          </a:xfrm>
          <a:prstGeom prst="rect">
            <a:avLst/>
          </a:prstGeom>
        </p:spPr>
      </p:pic>
    </p:spTree>
    <p:extLst>
      <p:ext uri="{BB962C8B-B14F-4D97-AF65-F5344CB8AC3E}">
        <p14:creationId xmlns:p14="http://schemas.microsoft.com/office/powerpoint/2010/main" val="16691760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395CA8C-12C6-4C2A-8F9F-31D85AA21366}"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DD5FC1-B9A6-4495-B843-C2705E822679}" type="slidenum">
              <a:rPr lang="en-US" smtClean="0"/>
              <a:pPr/>
              <a:t>‹#›</a:t>
            </a:fld>
            <a:endParaRPr lang="en-US"/>
          </a:p>
        </p:txBody>
      </p:sp>
    </p:spTree>
    <p:extLst>
      <p:ext uri="{BB962C8B-B14F-4D97-AF65-F5344CB8AC3E}">
        <p14:creationId xmlns:p14="http://schemas.microsoft.com/office/powerpoint/2010/main" val="899217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8" name="Rectangle 7"/>
          <p:cNvSpPr/>
          <p:nvPr/>
        </p:nvSpPr>
        <p:spPr>
          <a:xfrm>
            <a:off x="0" y="5888114"/>
            <a:ext cx="9144000" cy="969886"/>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119" y="5888113"/>
            <a:ext cx="3397615" cy="969887"/>
          </a:xfrm>
          <a:prstGeom prst="rect">
            <a:avLst/>
          </a:prstGeom>
        </p:spPr>
      </p:pic>
    </p:spTree>
    <p:extLst>
      <p:ext uri="{BB962C8B-B14F-4D97-AF65-F5344CB8AC3E}">
        <p14:creationId xmlns:p14="http://schemas.microsoft.com/office/powerpoint/2010/main" val="3287740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28650" y="6356351"/>
            <a:ext cx="2057400" cy="365125"/>
          </a:xfrm>
          <a:prstGeom prst="rect">
            <a:avLst/>
          </a:prstGeom>
        </p:spPr>
        <p:txBody>
          <a:bodyPr/>
          <a:lstStyle/>
          <a:p>
            <a:fld id="{E395CA8C-12C6-4C2A-8F9F-31D85AA21366}" type="datetimeFigureOut">
              <a:rPr lang="en-US" smtClean="0"/>
              <a:pPr/>
              <a:t>1/23/2019</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1DD5FC1-B9A6-4495-B843-C2705E822679}" type="slidenum">
              <a:rPr lang="en-US" smtClean="0"/>
              <a:pPr/>
              <a:t>‹#›</a:t>
            </a:fld>
            <a:endParaRPr lang="en-US"/>
          </a:p>
        </p:txBody>
      </p:sp>
      <p:sp>
        <p:nvSpPr>
          <p:cNvPr id="8" name="Rectangle 7"/>
          <p:cNvSpPr/>
          <p:nvPr/>
        </p:nvSpPr>
        <p:spPr>
          <a:xfrm>
            <a:off x="0" y="5888114"/>
            <a:ext cx="9144000" cy="969886"/>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119" y="5888113"/>
            <a:ext cx="3397615" cy="969887"/>
          </a:xfrm>
          <a:prstGeom prst="rect">
            <a:avLst/>
          </a:prstGeom>
        </p:spPr>
      </p:pic>
    </p:spTree>
    <p:extLst>
      <p:ext uri="{BB962C8B-B14F-4D97-AF65-F5344CB8AC3E}">
        <p14:creationId xmlns:p14="http://schemas.microsoft.com/office/powerpoint/2010/main" val="3477374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28650" y="6356351"/>
            <a:ext cx="2057400" cy="365125"/>
          </a:xfrm>
          <a:prstGeom prst="rect">
            <a:avLst/>
          </a:prstGeom>
        </p:spPr>
        <p:txBody>
          <a:bodyPr/>
          <a:lstStyle/>
          <a:p>
            <a:fld id="{E395CA8C-12C6-4C2A-8F9F-31D85AA21366}" type="datetimeFigureOut">
              <a:rPr lang="en-US" smtClean="0"/>
              <a:pPr/>
              <a:t>1/23/2019</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1DD5FC1-B9A6-4495-B843-C2705E822679}" type="slidenum">
              <a:rPr lang="en-US" smtClean="0"/>
              <a:pPr/>
              <a:t>‹#›</a:t>
            </a:fld>
            <a:endParaRPr lang="en-US"/>
          </a:p>
        </p:txBody>
      </p:sp>
      <p:sp>
        <p:nvSpPr>
          <p:cNvPr id="8" name="Rectangle 7"/>
          <p:cNvSpPr/>
          <p:nvPr/>
        </p:nvSpPr>
        <p:spPr>
          <a:xfrm>
            <a:off x="0" y="5888114"/>
            <a:ext cx="9144000" cy="969886"/>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119" y="5888113"/>
            <a:ext cx="3397615" cy="969887"/>
          </a:xfrm>
          <a:prstGeom prst="rect">
            <a:avLst/>
          </a:prstGeom>
        </p:spPr>
      </p:pic>
    </p:spTree>
    <p:extLst>
      <p:ext uri="{BB962C8B-B14F-4D97-AF65-F5344CB8AC3E}">
        <p14:creationId xmlns:p14="http://schemas.microsoft.com/office/powerpoint/2010/main" val="2125432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392755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392755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7"/>
          <p:cNvSpPr/>
          <p:nvPr/>
        </p:nvSpPr>
        <p:spPr>
          <a:xfrm>
            <a:off x="0" y="5888114"/>
            <a:ext cx="9144000" cy="969886"/>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119" y="5888113"/>
            <a:ext cx="3397615" cy="969887"/>
          </a:xfrm>
          <a:prstGeom prst="rect">
            <a:avLst/>
          </a:prstGeom>
        </p:spPr>
      </p:pic>
    </p:spTree>
    <p:extLst>
      <p:ext uri="{BB962C8B-B14F-4D97-AF65-F5344CB8AC3E}">
        <p14:creationId xmlns:p14="http://schemas.microsoft.com/office/powerpoint/2010/main" val="4102088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24493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24493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Rectangle 9"/>
          <p:cNvSpPr/>
          <p:nvPr/>
        </p:nvSpPr>
        <p:spPr>
          <a:xfrm>
            <a:off x="0" y="5888114"/>
            <a:ext cx="9144000" cy="969886"/>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119" y="5888113"/>
            <a:ext cx="3397615" cy="969887"/>
          </a:xfrm>
          <a:prstGeom prst="rect">
            <a:avLst/>
          </a:prstGeom>
        </p:spPr>
      </p:pic>
    </p:spTree>
    <p:extLst>
      <p:ext uri="{BB962C8B-B14F-4D97-AF65-F5344CB8AC3E}">
        <p14:creationId xmlns:p14="http://schemas.microsoft.com/office/powerpoint/2010/main" val="856215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Rectangle 5"/>
          <p:cNvSpPr/>
          <p:nvPr/>
        </p:nvSpPr>
        <p:spPr>
          <a:xfrm>
            <a:off x="0" y="5888114"/>
            <a:ext cx="9144000" cy="969886"/>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119" y="5888113"/>
            <a:ext cx="3397615" cy="969887"/>
          </a:xfrm>
          <a:prstGeom prst="rect">
            <a:avLst/>
          </a:prstGeom>
        </p:spPr>
      </p:pic>
    </p:spTree>
    <p:extLst>
      <p:ext uri="{BB962C8B-B14F-4D97-AF65-F5344CB8AC3E}">
        <p14:creationId xmlns:p14="http://schemas.microsoft.com/office/powerpoint/2010/main" val="2218824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8883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7"/>
            <a:ext cx="4629150" cy="48120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74203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Rectangle 7"/>
          <p:cNvSpPr/>
          <p:nvPr/>
        </p:nvSpPr>
        <p:spPr>
          <a:xfrm>
            <a:off x="0" y="5888114"/>
            <a:ext cx="9144000" cy="969886"/>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119" y="5888113"/>
            <a:ext cx="3397615" cy="969887"/>
          </a:xfrm>
          <a:prstGeom prst="rect">
            <a:avLst/>
          </a:prstGeom>
        </p:spPr>
      </p:pic>
    </p:spTree>
    <p:extLst>
      <p:ext uri="{BB962C8B-B14F-4D97-AF65-F5344CB8AC3E}">
        <p14:creationId xmlns:p14="http://schemas.microsoft.com/office/powerpoint/2010/main" val="4196498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397381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5888114"/>
            <a:ext cx="9144000" cy="969886"/>
          </a:xfrm>
          <a:prstGeom prst="rect">
            <a:avLst/>
          </a:prstGeom>
          <a:solidFill>
            <a:srgbClr val="677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pic>
        <p:nvPicPr>
          <p:cNvPr id="8" name="Picture 7"/>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10119" y="5888113"/>
            <a:ext cx="3397615" cy="969887"/>
          </a:xfrm>
          <a:prstGeom prst="rect">
            <a:avLst/>
          </a:prstGeom>
        </p:spPr>
      </p:pic>
    </p:spTree>
    <p:extLst>
      <p:ext uri="{BB962C8B-B14F-4D97-AF65-F5344CB8AC3E}">
        <p14:creationId xmlns:p14="http://schemas.microsoft.com/office/powerpoint/2010/main" val="407373222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Lst>
  <p:txStyles>
    <p:titleStyle>
      <a:lvl1pPr algn="l" defTabSz="914400" rtl="0" eaLnBrk="1" latinLnBrk="0" hangingPunct="1">
        <a:lnSpc>
          <a:spcPct val="90000"/>
        </a:lnSpc>
        <a:spcBef>
          <a:spcPct val="0"/>
        </a:spcBef>
        <a:buNone/>
        <a:defRPr sz="4400" kern="1200">
          <a:solidFill>
            <a:schemeClr val="tx1"/>
          </a:solidFill>
          <a:latin typeface="Garamond" panose="02020404030301010803"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Garamond" panose="020204040303010108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Garamond" panose="020204040303010108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aramond" panose="020204040303010108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aramond" panose="020204040303010108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aramond" panose="020204040303010108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tags" Target="../tags/tag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8.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8.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8.xml"/><Relationship Id="rId1" Type="http://schemas.openxmlformats.org/officeDocument/2006/relationships/tags" Target="../tags/tag3.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8.xml"/><Relationship Id="rId1" Type="http://schemas.openxmlformats.org/officeDocument/2006/relationships/tags" Target="../tags/tag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3599"/>
            <a:ext cx="7772400" cy="1524001"/>
          </a:xfrm>
        </p:spPr>
        <p:txBody>
          <a:bodyPr>
            <a:normAutofit/>
          </a:bodyPr>
          <a:lstStyle/>
          <a:p>
            <a:r>
              <a:rPr lang="en-US" sz="4000" dirty="0" smtClean="0"/>
              <a:t>Preparing Today’s Pharmacy Professionals</a:t>
            </a:r>
            <a:endParaRPr lang="en-US" sz="4000" dirty="0"/>
          </a:p>
        </p:txBody>
      </p:sp>
      <p:sp>
        <p:nvSpPr>
          <p:cNvPr id="3" name="Subtitle 2"/>
          <p:cNvSpPr>
            <a:spLocks noGrp="1"/>
          </p:cNvSpPr>
          <p:nvPr>
            <p:ph type="subTitle" idx="1"/>
          </p:nvPr>
        </p:nvSpPr>
        <p:spPr>
          <a:xfrm>
            <a:off x="609600" y="3962400"/>
            <a:ext cx="8155527" cy="2438400"/>
          </a:xfrm>
        </p:spPr>
        <p:txBody>
          <a:bodyPr>
            <a:normAutofit/>
          </a:bodyPr>
          <a:lstStyle/>
          <a:p>
            <a:pPr>
              <a:spcBef>
                <a:spcPts val="0"/>
              </a:spcBef>
            </a:pPr>
            <a:r>
              <a:rPr lang="en-US" sz="2000" b="1" dirty="0" smtClean="0">
                <a:solidFill>
                  <a:schemeClr val="bg1"/>
                </a:solidFill>
              </a:rPr>
              <a:t>Mark Brueckl, </a:t>
            </a:r>
            <a:r>
              <a:rPr lang="en-US" sz="2000" b="1" dirty="0" smtClean="0">
                <a:solidFill>
                  <a:schemeClr val="bg1"/>
                </a:solidFill>
              </a:rPr>
              <a:t>RPh</a:t>
            </a:r>
            <a:r>
              <a:rPr lang="en-US" sz="2000" b="1" dirty="0" smtClean="0">
                <a:solidFill>
                  <a:schemeClr val="bg1"/>
                </a:solidFill>
              </a:rPr>
              <a:t>, </a:t>
            </a:r>
            <a:r>
              <a:rPr lang="en-US" sz="2000" b="1" dirty="0" smtClean="0">
                <a:solidFill>
                  <a:schemeClr val="bg1"/>
                </a:solidFill>
              </a:rPr>
              <a:t>MBA </a:t>
            </a:r>
            <a:r>
              <a:rPr lang="en-US" sz="2000" b="1" dirty="0" smtClean="0">
                <a:solidFill>
                  <a:schemeClr val="bg1"/>
                </a:solidFill>
              </a:rPr>
              <a:t>– University of Maryland, Baltimore</a:t>
            </a:r>
          </a:p>
          <a:p>
            <a:pPr>
              <a:spcBef>
                <a:spcPts val="0"/>
              </a:spcBef>
            </a:pPr>
            <a:endParaRPr lang="en-US" sz="2000" b="1" dirty="0" smtClean="0">
              <a:solidFill>
                <a:schemeClr val="bg1"/>
              </a:solidFill>
            </a:endParaRPr>
          </a:p>
          <a:p>
            <a:pPr>
              <a:spcBef>
                <a:spcPts val="0"/>
              </a:spcBef>
            </a:pPr>
            <a:r>
              <a:rPr lang="en-US" sz="2000" b="1" dirty="0" smtClean="0">
                <a:solidFill>
                  <a:schemeClr val="bg1"/>
                </a:solidFill>
              </a:rPr>
              <a:t>Nicole Culhane, Pharm.D – Notre Dame of Maryland University</a:t>
            </a:r>
          </a:p>
          <a:p>
            <a:pPr>
              <a:spcBef>
                <a:spcPts val="0"/>
              </a:spcBef>
            </a:pPr>
            <a:endParaRPr lang="en-US" sz="2000" b="1" dirty="0" smtClean="0">
              <a:solidFill>
                <a:schemeClr val="bg1"/>
              </a:solidFill>
            </a:endParaRPr>
          </a:p>
          <a:p>
            <a:pPr>
              <a:spcBef>
                <a:spcPts val="0"/>
              </a:spcBef>
            </a:pPr>
            <a:r>
              <a:rPr lang="en-US" sz="2000" b="1" dirty="0" smtClean="0">
                <a:solidFill>
                  <a:schemeClr val="bg1"/>
                </a:solidFill>
              </a:rPr>
              <a:t>Mark Freebery, Pharm.D – University of Maryland, Eastern Shore</a:t>
            </a:r>
            <a:endParaRPr lang="en-US" sz="2000" b="1"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ctrTitle" idx="4294967295"/>
          </p:nvPr>
        </p:nvSpPr>
        <p:spPr>
          <a:xfrm>
            <a:off x="381000" y="1828800"/>
            <a:ext cx="8229600" cy="1470025"/>
          </a:xfrm>
        </p:spPr>
        <p:txBody>
          <a:bodyPr>
            <a:normAutofit fontScale="90000"/>
          </a:bodyPr>
          <a:lstStyle/>
          <a:p>
            <a:r>
              <a:rPr lang="en-US" sz="3200" i="1" dirty="0" smtClean="0"/>
              <a:t>“…Nurturing the growth and self-actualization of a health professional who will ultimately contribute to the health and well-being of society-at-large is one of the greatest contributions that any of us can make to humanity…”</a:t>
            </a:r>
            <a:endParaRPr lang="en-US" i="1" dirty="0" smtClean="0"/>
          </a:p>
        </p:txBody>
      </p:sp>
      <p:sp>
        <p:nvSpPr>
          <p:cNvPr id="46083" name="Subtitle 2"/>
          <p:cNvSpPr>
            <a:spLocks noGrp="1"/>
          </p:cNvSpPr>
          <p:nvPr>
            <p:ph type="subTitle" idx="4294967295"/>
          </p:nvPr>
        </p:nvSpPr>
        <p:spPr>
          <a:xfrm>
            <a:off x="0" y="4343400"/>
            <a:ext cx="6400800" cy="1752600"/>
          </a:xfrm>
        </p:spPr>
        <p:txBody>
          <a:bodyPr/>
          <a:lstStyle/>
          <a:p>
            <a:pPr marL="0" indent="0" algn="r">
              <a:buFontTx/>
              <a:buNone/>
            </a:pPr>
            <a:r>
              <a:rPr lang="en-US" sz="2000" smtClean="0"/>
              <a:t>Paul Pierpaoli</a:t>
            </a:r>
          </a:p>
        </p:txBody>
      </p:sp>
      <p:sp>
        <p:nvSpPr>
          <p:cNvPr id="46084" name="TextBox 3"/>
          <p:cNvSpPr txBox="1">
            <a:spLocks noChangeArrowheads="1"/>
          </p:cNvSpPr>
          <p:nvPr/>
        </p:nvSpPr>
        <p:spPr bwMode="auto">
          <a:xfrm>
            <a:off x="6069013" y="6488113"/>
            <a:ext cx="3074987" cy="369887"/>
          </a:xfrm>
          <a:prstGeom prst="rect">
            <a:avLst/>
          </a:prstGeom>
          <a:noFill/>
          <a:ln w="9525">
            <a:noFill/>
            <a:miter lim="800000"/>
            <a:headEnd/>
            <a:tailEnd/>
          </a:ln>
        </p:spPr>
        <p:txBody>
          <a:bodyPr wrap="none">
            <a:spAutoFit/>
          </a:bodyPr>
          <a:lstStyle/>
          <a:p>
            <a:r>
              <a:rPr lang="en-US" sz="1200">
                <a:solidFill>
                  <a:schemeClr val="bg1"/>
                </a:solidFill>
              </a:rPr>
              <a:t>Pierpaoli PG. Am J Hosp Pharm. 1992;49</a:t>
            </a:r>
            <a:r>
              <a:rPr lang="en-US">
                <a:solidFill>
                  <a:schemeClr val="bg1"/>
                </a:solidFill>
              </a:rPr>
              <a:t>.</a:t>
            </a:r>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533400" y="0"/>
            <a:ext cx="8229600" cy="1143000"/>
          </a:xfrm>
        </p:spPr>
        <p:txBody>
          <a:bodyPr/>
          <a:lstStyle/>
          <a:p>
            <a:pPr algn="ctr">
              <a:defRPr/>
            </a:pPr>
            <a:r>
              <a:rPr lang="en-US" dirty="0" smtClean="0"/>
              <a:t>Student Challenges</a:t>
            </a:r>
          </a:p>
        </p:txBody>
      </p:sp>
      <p:sp>
        <p:nvSpPr>
          <p:cNvPr id="52227" name="Rectangle 3"/>
          <p:cNvSpPr>
            <a:spLocks noGrp="1" noChangeArrowheads="1"/>
          </p:cNvSpPr>
          <p:nvPr>
            <p:ph idx="1"/>
          </p:nvPr>
        </p:nvSpPr>
        <p:spPr>
          <a:xfrm>
            <a:off x="914400" y="838200"/>
            <a:ext cx="7772400" cy="5257800"/>
          </a:xfrm>
        </p:spPr>
        <p:txBody>
          <a:bodyPr>
            <a:normAutofit/>
          </a:bodyPr>
          <a:lstStyle/>
          <a:p>
            <a:pPr>
              <a:lnSpc>
                <a:spcPct val="90000"/>
              </a:lnSpc>
            </a:pPr>
            <a:endParaRPr lang="en-US" u="sng" dirty="0" smtClean="0"/>
          </a:p>
          <a:p>
            <a:pPr>
              <a:lnSpc>
                <a:spcPct val="90000"/>
              </a:lnSpc>
              <a:buFont typeface="Arial" pitchFamily="34" charset="0"/>
              <a:buChar char="•"/>
            </a:pPr>
            <a:r>
              <a:rPr lang="en-US" sz="2400" dirty="0" smtClean="0"/>
              <a:t>Distracted students</a:t>
            </a:r>
          </a:p>
          <a:p>
            <a:pPr>
              <a:lnSpc>
                <a:spcPct val="90000"/>
              </a:lnSpc>
              <a:buFont typeface="Arial" pitchFamily="34" charset="0"/>
              <a:buChar char="•"/>
            </a:pPr>
            <a:r>
              <a:rPr lang="en-US" sz="2400" dirty="0" smtClean="0"/>
              <a:t>Excuse-making students</a:t>
            </a:r>
          </a:p>
          <a:p>
            <a:pPr>
              <a:lnSpc>
                <a:spcPct val="90000"/>
              </a:lnSpc>
              <a:buFont typeface="Arial" pitchFamily="34" charset="0"/>
              <a:buChar char="•"/>
            </a:pPr>
            <a:r>
              <a:rPr lang="en-US" sz="2400" dirty="0" smtClean="0"/>
              <a:t>Silent students</a:t>
            </a:r>
          </a:p>
          <a:p>
            <a:pPr>
              <a:lnSpc>
                <a:spcPct val="90000"/>
              </a:lnSpc>
              <a:buFont typeface="Arial" pitchFamily="34" charset="0"/>
              <a:buChar char="•"/>
            </a:pPr>
            <a:r>
              <a:rPr lang="en-US" sz="2400" dirty="0" smtClean="0"/>
              <a:t>Defensive students</a:t>
            </a:r>
          </a:p>
          <a:p>
            <a:pPr>
              <a:lnSpc>
                <a:spcPct val="90000"/>
              </a:lnSpc>
              <a:buFont typeface="Arial" pitchFamily="34" charset="0"/>
              <a:buChar char="•"/>
            </a:pPr>
            <a:r>
              <a:rPr lang="en-US" sz="2400" dirty="0" smtClean="0"/>
              <a:t>Lack of motivation</a:t>
            </a:r>
          </a:p>
          <a:p>
            <a:pPr>
              <a:lnSpc>
                <a:spcPct val="90000"/>
              </a:lnSpc>
              <a:buFont typeface="Arial" pitchFamily="34" charset="0"/>
              <a:buChar char="•"/>
            </a:pPr>
            <a:r>
              <a:rPr lang="en-US" sz="2400" dirty="0" smtClean="0"/>
              <a:t>Lack of knowledge</a:t>
            </a:r>
          </a:p>
          <a:p>
            <a:pPr>
              <a:lnSpc>
                <a:spcPct val="90000"/>
              </a:lnSpc>
              <a:buFont typeface="Arial" pitchFamily="34" charset="0"/>
              <a:buChar char="•"/>
            </a:pPr>
            <a:r>
              <a:rPr lang="en-US" sz="2400" dirty="0" smtClean="0"/>
              <a:t>Always tardy</a:t>
            </a:r>
          </a:p>
          <a:p>
            <a:pPr>
              <a:lnSpc>
                <a:spcPct val="90000"/>
              </a:lnSpc>
              <a:buFont typeface="Arial" pitchFamily="34" charset="0"/>
              <a:buChar char="•"/>
            </a:pPr>
            <a:r>
              <a:rPr lang="en-US" sz="2400" dirty="0" smtClean="0"/>
              <a:t>Assignments / Presentations poorly done</a:t>
            </a:r>
          </a:p>
          <a:p>
            <a:pPr>
              <a:lnSpc>
                <a:spcPct val="90000"/>
              </a:lnSpc>
              <a:buFont typeface="Arial" pitchFamily="34" charset="0"/>
              <a:buChar char="•"/>
            </a:pPr>
            <a:r>
              <a:rPr lang="en-US" sz="2400" dirty="0" smtClean="0"/>
              <a:t>Communication issues (teacher, patient, doctor)</a:t>
            </a:r>
          </a:p>
          <a:p>
            <a:pPr>
              <a:lnSpc>
                <a:spcPct val="90000"/>
              </a:lnSpc>
            </a:pPr>
            <a:endParaRPr lang="en-US" sz="2600" dirty="0" smtClean="0"/>
          </a:p>
          <a:p>
            <a:pPr>
              <a:lnSpc>
                <a:spcPct val="90000"/>
              </a:lnSpc>
            </a:pPr>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914400" y="0"/>
            <a:ext cx="8229600" cy="1143000"/>
          </a:xfrm>
        </p:spPr>
        <p:txBody>
          <a:bodyPr/>
          <a:lstStyle/>
          <a:p>
            <a:pPr algn="ctr">
              <a:defRPr/>
            </a:pPr>
            <a:r>
              <a:rPr lang="en-US" dirty="0" smtClean="0"/>
              <a:t>Preceptor Challenges	</a:t>
            </a:r>
          </a:p>
        </p:txBody>
      </p:sp>
      <p:sp>
        <p:nvSpPr>
          <p:cNvPr id="53251" name="Rectangle 3"/>
          <p:cNvSpPr>
            <a:spLocks noGrp="1" noChangeArrowheads="1"/>
          </p:cNvSpPr>
          <p:nvPr>
            <p:ph idx="1"/>
          </p:nvPr>
        </p:nvSpPr>
        <p:spPr>
          <a:xfrm>
            <a:off x="990600" y="1066800"/>
            <a:ext cx="7772400" cy="4572000"/>
          </a:xfrm>
        </p:spPr>
        <p:txBody>
          <a:bodyPr>
            <a:normAutofit/>
          </a:bodyPr>
          <a:lstStyle/>
          <a:p>
            <a:pPr>
              <a:buFont typeface="Arial" pitchFamily="34" charset="0"/>
              <a:buChar char="•"/>
            </a:pPr>
            <a:r>
              <a:rPr lang="en-US" sz="2400" dirty="0" smtClean="0"/>
              <a:t>Burnout</a:t>
            </a:r>
          </a:p>
          <a:p>
            <a:pPr>
              <a:buFont typeface="Arial" pitchFamily="34" charset="0"/>
              <a:buChar char="•"/>
            </a:pPr>
            <a:r>
              <a:rPr lang="en-US" sz="2400" dirty="0" smtClean="0"/>
              <a:t>Not good role models/professionalism</a:t>
            </a:r>
          </a:p>
          <a:p>
            <a:pPr>
              <a:buFont typeface="Arial" pitchFamily="34" charset="0"/>
              <a:buChar char="•"/>
            </a:pPr>
            <a:r>
              <a:rPr lang="en-US" sz="2400" dirty="0" smtClean="0"/>
              <a:t>Not confident in topics</a:t>
            </a:r>
          </a:p>
          <a:p>
            <a:pPr>
              <a:buFont typeface="Arial" pitchFamily="34" charset="0"/>
              <a:buChar char="•"/>
            </a:pPr>
            <a:r>
              <a:rPr lang="en-US" sz="2400" dirty="0" smtClean="0"/>
              <a:t>Workload issues (no time to teach)</a:t>
            </a:r>
          </a:p>
          <a:p>
            <a:pPr>
              <a:buFont typeface="Arial" pitchFamily="34" charset="0"/>
              <a:buChar char="•"/>
            </a:pPr>
            <a:r>
              <a:rPr lang="en-US" sz="2400" dirty="0" smtClean="0"/>
              <a:t>Personality conflicts</a:t>
            </a:r>
          </a:p>
          <a:p>
            <a:pPr>
              <a:buFont typeface="Arial" pitchFamily="34" charset="0"/>
              <a:buChar char="•"/>
            </a:pPr>
            <a:r>
              <a:rPr lang="en-US" sz="2400" dirty="0" smtClean="0"/>
              <a:t>Not organized</a:t>
            </a:r>
          </a:p>
          <a:p>
            <a:pPr>
              <a:buFont typeface="Arial" pitchFamily="34" charset="0"/>
              <a:buChar char="•"/>
            </a:pPr>
            <a:r>
              <a:rPr lang="en-US" sz="2400" dirty="0" smtClean="0"/>
              <a:t>No identified personal award/benefit</a:t>
            </a:r>
          </a:p>
          <a:p>
            <a:pPr>
              <a:buFont typeface="Arial" pitchFamily="34" charset="0"/>
              <a:buChar char="•"/>
            </a:pPr>
            <a:r>
              <a:rPr lang="en-US" sz="2400" dirty="0" smtClean="0"/>
              <a:t>Poor communication skills/not clarifying expectations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Professionalism scenario #1</a:t>
            </a:r>
            <a:endParaRPr lang="en-US" dirty="0"/>
          </a:p>
        </p:txBody>
      </p:sp>
      <p:sp>
        <p:nvSpPr>
          <p:cNvPr id="3" name="Content Placeholder 2"/>
          <p:cNvSpPr>
            <a:spLocks noGrp="1"/>
          </p:cNvSpPr>
          <p:nvPr>
            <p:ph idx="1"/>
          </p:nvPr>
        </p:nvSpPr>
        <p:spPr>
          <a:xfrm>
            <a:off x="822960" y="1371600"/>
            <a:ext cx="7520940" cy="3657600"/>
          </a:xfrm>
        </p:spPr>
        <p:txBody>
          <a:bodyPr>
            <a:normAutofit fontScale="92500" lnSpcReduction="20000"/>
          </a:bodyPr>
          <a:lstStyle/>
          <a:p>
            <a:r>
              <a:rPr lang="en-US" sz="2200" u="sng" dirty="0" smtClean="0"/>
              <a:t>Scenario:</a:t>
            </a:r>
          </a:p>
          <a:p>
            <a:r>
              <a:rPr lang="en-US" sz="2200" b="0" dirty="0" smtClean="0"/>
              <a:t>	A student is attending a hospital P&amp;T committee (or similar) meeting with his preceptor. The student has contributed to the preceptor's report that is to be given, but instead of contributing during the meeting, he is sitting in the back of the room texting, etc. on his phone throughout the whole meeting.</a:t>
            </a:r>
          </a:p>
          <a:p>
            <a:r>
              <a:rPr lang="en-US" sz="2200" b="0" dirty="0" smtClean="0"/>
              <a:t> </a:t>
            </a:r>
          </a:p>
          <a:p>
            <a:r>
              <a:rPr lang="en-US" sz="2200" u="sng" dirty="0" smtClean="0"/>
              <a:t>Questions:</a:t>
            </a:r>
          </a:p>
          <a:p>
            <a:r>
              <a:rPr lang="en-US" sz="2200" b="0" dirty="0" smtClean="0"/>
              <a:t>How should the preceptor approach the student about his/her behavior? </a:t>
            </a:r>
          </a:p>
          <a:p>
            <a:r>
              <a:rPr lang="en-US" sz="2200" b="0" dirty="0" smtClean="0"/>
              <a:t>Would it be appropriate to fail the student for this behavior? </a:t>
            </a:r>
          </a:p>
          <a:p>
            <a:r>
              <a:rPr lang="en-US" sz="2200" b="0" dirty="0" smtClean="0"/>
              <a:t>What could be the corrective action for the student (besides losing the phone)?</a:t>
            </a:r>
            <a:endParaRPr lang="en-US" b="0"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Professionalism scenario #2</a:t>
            </a:r>
            <a:endParaRPr lang="en-US" dirty="0"/>
          </a:p>
        </p:txBody>
      </p:sp>
      <p:sp>
        <p:nvSpPr>
          <p:cNvPr id="3" name="Content Placeholder 2"/>
          <p:cNvSpPr>
            <a:spLocks noGrp="1"/>
          </p:cNvSpPr>
          <p:nvPr>
            <p:ph idx="1"/>
          </p:nvPr>
        </p:nvSpPr>
        <p:spPr>
          <a:xfrm>
            <a:off x="822960" y="1295400"/>
            <a:ext cx="7520940" cy="3962400"/>
          </a:xfrm>
        </p:spPr>
        <p:txBody>
          <a:bodyPr>
            <a:normAutofit lnSpcReduction="10000"/>
          </a:bodyPr>
          <a:lstStyle/>
          <a:p>
            <a:r>
              <a:rPr lang="en-US" sz="1700" u="sng" dirty="0" smtClean="0"/>
              <a:t>Scenario:</a:t>
            </a:r>
          </a:p>
          <a:p>
            <a:r>
              <a:rPr lang="en-US" sz="1700" b="0" dirty="0" smtClean="0"/>
              <a:t>	Susie’s preceptor asks her to attend a continuing education presentation they are having at the hospital that day at 3 pm. After rounds and following up on all of her patients, Susie realizes it is 3:30 pm so she decides to skip the presentation. The next day , her preceptor asks Susie what the presentation was about as well as her thoughts on the topic. Susie proceeds to fabricate a short story. The preceptor suspects Susie is not telling her the truth and asks some colleagues about the presentation and if they saw Susie there. The preceptor figures out Susie never attended any portion of the presentation. </a:t>
            </a:r>
          </a:p>
          <a:p>
            <a:endParaRPr lang="en-US" sz="1700" b="0" dirty="0" smtClean="0"/>
          </a:p>
          <a:p>
            <a:r>
              <a:rPr lang="en-US" sz="1700" u="sng" dirty="0" smtClean="0"/>
              <a:t>Questions:</a:t>
            </a:r>
          </a:p>
          <a:p>
            <a:r>
              <a:rPr lang="en-US" sz="1700" b="0" dirty="0" smtClean="0"/>
              <a:t>How should the preceptor approach the student about his/her behavior? </a:t>
            </a:r>
          </a:p>
          <a:p>
            <a:r>
              <a:rPr lang="en-US" sz="1700" b="0" dirty="0" smtClean="0"/>
              <a:t>Would it be appropriate to fail the student for this behavior? </a:t>
            </a:r>
          </a:p>
          <a:p>
            <a:r>
              <a:rPr lang="en-US" sz="1700" b="0" dirty="0" smtClean="0"/>
              <a:t>What could be the corrective action for the student?</a:t>
            </a:r>
            <a:endParaRPr lang="en-US" b="0" dirty="0" smtClean="0"/>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Professionalism scenario #3</a:t>
            </a:r>
            <a:endParaRPr lang="en-US" dirty="0"/>
          </a:p>
        </p:txBody>
      </p:sp>
      <p:sp>
        <p:nvSpPr>
          <p:cNvPr id="3" name="Content Placeholder 2"/>
          <p:cNvSpPr>
            <a:spLocks noGrp="1"/>
          </p:cNvSpPr>
          <p:nvPr>
            <p:ph idx="1"/>
          </p:nvPr>
        </p:nvSpPr>
        <p:spPr>
          <a:xfrm>
            <a:off x="628650" y="1600201"/>
            <a:ext cx="7886700" cy="4199238"/>
          </a:xfrm>
        </p:spPr>
        <p:txBody>
          <a:bodyPr>
            <a:normAutofit fontScale="85000" lnSpcReduction="20000"/>
          </a:bodyPr>
          <a:lstStyle/>
          <a:p>
            <a:pPr marL="319088" indent="-319088">
              <a:lnSpc>
                <a:spcPct val="90000"/>
              </a:lnSpc>
              <a:spcBef>
                <a:spcPct val="20000"/>
              </a:spcBef>
            </a:pPr>
            <a:r>
              <a:rPr lang="en-US" u="sng" dirty="0" smtClean="0">
                <a:cs typeface="Times New Roman" pitchFamily="18" charset="0"/>
              </a:rPr>
              <a:t>Scenario:</a:t>
            </a:r>
          </a:p>
          <a:p>
            <a:pPr marL="319088" indent="-319088">
              <a:lnSpc>
                <a:spcPct val="90000"/>
              </a:lnSpc>
              <a:spcBef>
                <a:spcPct val="20000"/>
              </a:spcBef>
            </a:pPr>
            <a:r>
              <a:rPr lang="en-US" b="0" dirty="0" smtClean="0">
                <a:cs typeface="Times New Roman" pitchFamily="18" charset="0"/>
              </a:rPr>
              <a:t>	Tim arrives ten minutes late on the second day of rotation, but is prompt on the following three days.  He then does not show up one day.  When contacted about his absence, he refuses to offer any information of why he was not on rotation.  Tim then shows up late again.</a:t>
            </a:r>
            <a:r>
              <a:rPr lang="en-US" b="0" dirty="0" smtClean="0">
                <a:cs typeface="Arial" charset="0"/>
              </a:rPr>
              <a:t> </a:t>
            </a:r>
          </a:p>
          <a:p>
            <a:pPr marL="319088" indent="-319088">
              <a:lnSpc>
                <a:spcPct val="90000"/>
              </a:lnSpc>
              <a:spcBef>
                <a:spcPct val="20000"/>
              </a:spcBef>
            </a:pPr>
            <a:endParaRPr lang="en-US" b="0" dirty="0" smtClean="0">
              <a:cs typeface="Arial" charset="0"/>
            </a:endParaRPr>
          </a:p>
          <a:p>
            <a:pPr marL="319088" indent="-319088">
              <a:lnSpc>
                <a:spcPct val="90000"/>
              </a:lnSpc>
              <a:spcBef>
                <a:spcPct val="20000"/>
              </a:spcBef>
            </a:pPr>
            <a:endParaRPr lang="en-US" b="0" dirty="0" smtClean="0">
              <a:cs typeface="Arial" charset="0"/>
            </a:endParaRPr>
          </a:p>
          <a:p>
            <a:pPr marL="319088" indent="-319088">
              <a:lnSpc>
                <a:spcPct val="90000"/>
              </a:lnSpc>
              <a:spcBef>
                <a:spcPct val="20000"/>
              </a:spcBef>
            </a:pPr>
            <a:r>
              <a:rPr lang="en-US" u="sng" dirty="0" smtClean="0">
                <a:cs typeface="Arial" charset="0"/>
              </a:rPr>
              <a:t>Questions:</a:t>
            </a:r>
          </a:p>
          <a:p>
            <a:r>
              <a:rPr lang="en-US" b="0" dirty="0" smtClean="0"/>
              <a:t>How should the preceptor approach the student about his/her behavior? </a:t>
            </a:r>
          </a:p>
          <a:p>
            <a:r>
              <a:rPr lang="en-US" b="0" dirty="0" smtClean="0"/>
              <a:t>Would it be appropriate to fail the student for this behavior? </a:t>
            </a:r>
          </a:p>
          <a:p>
            <a:r>
              <a:rPr lang="en-US" b="0" dirty="0" smtClean="0"/>
              <a:t>What could be the corrective action for the student?</a:t>
            </a:r>
          </a:p>
          <a:p>
            <a:pPr marL="319088" indent="-319088">
              <a:lnSpc>
                <a:spcPct val="90000"/>
              </a:lnSpc>
              <a:spcBef>
                <a:spcPct val="20000"/>
              </a:spcBef>
            </a:pPr>
            <a:endParaRPr lang="en-US" u="sng" dirty="0" smtClean="0">
              <a:cs typeface="Arial" charset="0"/>
            </a:endParaRP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Professionalism scenario #4</a:t>
            </a:r>
            <a:endParaRPr lang="en-US" dirty="0"/>
          </a:p>
        </p:txBody>
      </p:sp>
      <p:sp>
        <p:nvSpPr>
          <p:cNvPr id="3" name="Content Placeholder 2"/>
          <p:cNvSpPr>
            <a:spLocks noGrp="1"/>
          </p:cNvSpPr>
          <p:nvPr>
            <p:ph idx="1"/>
          </p:nvPr>
        </p:nvSpPr>
        <p:spPr>
          <a:xfrm>
            <a:off x="628650" y="1690689"/>
            <a:ext cx="7886700" cy="4108749"/>
          </a:xfrm>
        </p:spPr>
        <p:txBody>
          <a:bodyPr/>
          <a:lstStyle/>
          <a:p>
            <a:pPr marL="319088" indent="-319088">
              <a:lnSpc>
                <a:spcPct val="90000"/>
              </a:lnSpc>
              <a:spcBef>
                <a:spcPct val="20000"/>
              </a:spcBef>
            </a:pPr>
            <a:r>
              <a:rPr lang="en-US" sz="2000" u="sng" dirty="0" smtClean="0">
                <a:cs typeface="Times New Roman" pitchFamily="18" charset="0"/>
              </a:rPr>
              <a:t>Scenario:</a:t>
            </a:r>
          </a:p>
          <a:p>
            <a:pPr marL="319088" indent="-319088">
              <a:lnSpc>
                <a:spcPct val="90000"/>
              </a:lnSpc>
              <a:spcBef>
                <a:spcPct val="20000"/>
              </a:spcBef>
            </a:pPr>
            <a:r>
              <a:rPr lang="en-US" sz="2000" b="0" dirty="0" smtClean="0">
                <a:cs typeface="Times New Roman" pitchFamily="18" charset="0"/>
              </a:rPr>
              <a:t>	</a:t>
            </a:r>
            <a:r>
              <a:rPr lang="en-US" sz="2000" b="0" dirty="0" smtClean="0"/>
              <a:t>You are sharing </a:t>
            </a:r>
            <a:r>
              <a:rPr lang="en-US" sz="2000" b="0" dirty="0" err="1" smtClean="0"/>
              <a:t>precepting</a:t>
            </a:r>
            <a:r>
              <a:rPr lang="en-US" sz="2000" b="0" dirty="0" smtClean="0"/>
              <a:t> responsibilities with another pharmacist. The student complains about how difficult the other preceptor is to work with. </a:t>
            </a:r>
          </a:p>
          <a:p>
            <a:pPr marL="319088" indent="-319088">
              <a:lnSpc>
                <a:spcPct val="90000"/>
              </a:lnSpc>
              <a:spcBef>
                <a:spcPct val="20000"/>
              </a:spcBef>
            </a:pPr>
            <a:endParaRPr lang="en-US" sz="2000" b="0" dirty="0" smtClean="0">
              <a:cs typeface="Arial" charset="0"/>
            </a:endParaRPr>
          </a:p>
          <a:p>
            <a:pPr marL="319088" indent="-319088">
              <a:lnSpc>
                <a:spcPct val="90000"/>
              </a:lnSpc>
              <a:spcBef>
                <a:spcPct val="20000"/>
              </a:spcBef>
            </a:pPr>
            <a:r>
              <a:rPr lang="en-US" sz="2000" u="sng" dirty="0" smtClean="0">
                <a:cs typeface="Arial" charset="0"/>
              </a:rPr>
              <a:t>Questions:</a:t>
            </a:r>
          </a:p>
          <a:p>
            <a:r>
              <a:rPr lang="en-US" sz="2000" b="0" dirty="0" smtClean="0"/>
              <a:t>How should the preceptor approach the student about his/her</a:t>
            </a:r>
          </a:p>
          <a:p>
            <a:r>
              <a:rPr lang="en-US" sz="2000" b="0" dirty="0" smtClean="0"/>
              <a:t>behavior? </a:t>
            </a:r>
          </a:p>
          <a:p>
            <a:r>
              <a:rPr lang="en-US" sz="2000" b="0" dirty="0" smtClean="0"/>
              <a:t>Would it be appropriate to fail the student for this behavior? </a:t>
            </a:r>
          </a:p>
          <a:p>
            <a:r>
              <a:rPr lang="en-US" sz="2000" b="0" dirty="0" smtClean="0"/>
              <a:t>What could be the corrective action for the student?</a:t>
            </a:r>
          </a:p>
          <a:p>
            <a:pPr marL="319088" indent="-319088">
              <a:lnSpc>
                <a:spcPct val="90000"/>
              </a:lnSpc>
              <a:spcBef>
                <a:spcPct val="20000"/>
              </a:spcBef>
            </a:pPr>
            <a:endParaRPr lang="en-US" u="sng" dirty="0" smtClean="0">
              <a:cs typeface="Arial" charset="0"/>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a:t>
            </a:r>
            <a:r>
              <a:rPr lang="en-US" dirty="0" smtClean="0"/>
              <a:t>bjectives</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sz="2000" b="0" dirty="0" smtClean="0"/>
              <a:t>Discuss the role of practicing professionals, their practice setting, and mentoring in experiential education.</a:t>
            </a:r>
          </a:p>
          <a:p>
            <a:pPr>
              <a:buFont typeface="Arial" pitchFamily="34" charset="0"/>
              <a:buChar char="•"/>
            </a:pPr>
            <a:endParaRPr lang="en-US" sz="2000" b="0" dirty="0" smtClean="0"/>
          </a:p>
          <a:p>
            <a:pPr>
              <a:buFont typeface="Arial" pitchFamily="34" charset="0"/>
              <a:buChar char="•"/>
            </a:pPr>
            <a:r>
              <a:rPr lang="en-US" sz="2000" b="0" dirty="0" smtClean="0"/>
              <a:t>Identify the attributes of professionals and describe the challenges and opportunities in teaching professionalism.</a:t>
            </a:r>
          </a:p>
          <a:p>
            <a:pPr>
              <a:buFont typeface="Arial" pitchFamily="34" charset="0"/>
              <a:buChar char="•"/>
            </a:pPr>
            <a:endParaRPr lang="en-US" sz="2000" b="0" dirty="0" smtClean="0"/>
          </a:p>
          <a:p>
            <a:pPr>
              <a:buFont typeface="Arial" pitchFamily="34" charset="0"/>
              <a:buChar char="•"/>
            </a:pPr>
            <a:r>
              <a:rPr lang="en-US" sz="2000" b="0" dirty="0" smtClean="0"/>
              <a:t>Discuss strategies to handle professionalism issues that may arise during experiential learning opportunities.</a:t>
            </a:r>
          </a:p>
          <a:p>
            <a:pPr marL="0" indent="0">
              <a:buNone/>
            </a:pPr>
            <a:endParaRPr lang="en-US" sz="2000"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Oval 21"/>
          <p:cNvSpPr>
            <a:spLocks noChangeArrowheads="1"/>
          </p:cNvSpPr>
          <p:nvPr/>
        </p:nvSpPr>
        <p:spPr bwMode="auto">
          <a:xfrm>
            <a:off x="1676400" y="3200400"/>
            <a:ext cx="6248400" cy="1219200"/>
          </a:xfrm>
          <a:prstGeom prst="ellipse">
            <a:avLst/>
          </a:prstGeom>
          <a:solidFill>
            <a:srgbClr val="FF9900"/>
          </a:solidFill>
          <a:ln w="9525">
            <a:solidFill>
              <a:schemeClr val="tx1"/>
            </a:solidFill>
            <a:round/>
            <a:headEnd/>
            <a:tailEnd/>
          </a:ln>
        </p:spPr>
        <p:txBody>
          <a:bodyPr wrap="none" anchor="ctr"/>
          <a:lstStyle/>
          <a:p>
            <a:endParaRPr lang="en-US"/>
          </a:p>
        </p:txBody>
      </p:sp>
      <p:sp>
        <p:nvSpPr>
          <p:cNvPr id="6146" name="Rectangle 2"/>
          <p:cNvSpPr>
            <a:spLocks noGrp="1" noChangeArrowheads="1"/>
          </p:cNvSpPr>
          <p:nvPr>
            <p:ph type="title" idx="4294967295"/>
          </p:nvPr>
        </p:nvSpPr>
        <p:spPr>
          <a:xfrm>
            <a:off x="914401" y="365125"/>
            <a:ext cx="8229600" cy="549275"/>
          </a:xfrm>
        </p:spPr>
        <p:txBody>
          <a:bodyPr>
            <a:normAutofit fontScale="90000"/>
          </a:bodyPr>
          <a:lstStyle/>
          <a:p>
            <a:pPr algn="ctr" eaLnBrk="1" hangingPunct="1">
              <a:defRPr/>
            </a:pPr>
            <a:r>
              <a:rPr lang="en-US" dirty="0" smtClean="0"/>
              <a:t>Why be a “Preceptor”?</a:t>
            </a:r>
          </a:p>
        </p:txBody>
      </p:sp>
      <p:sp>
        <p:nvSpPr>
          <p:cNvPr id="9220" name="Text Box 6"/>
          <p:cNvSpPr txBox="1">
            <a:spLocks noChangeArrowheads="1"/>
          </p:cNvSpPr>
          <p:nvPr/>
        </p:nvSpPr>
        <p:spPr bwMode="auto">
          <a:xfrm>
            <a:off x="1981200" y="3462467"/>
            <a:ext cx="5867400" cy="641350"/>
          </a:xfrm>
          <a:prstGeom prst="rect">
            <a:avLst/>
          </a:prstGeom>
          <a:noFill/>
          <a:ln w="9525">
            <a:noFill/>
            <a:miter lim="800000"/>
            <a:headEnd/>
            <a:tailEnd/>
          </a:ln>
        </p:spPr>
        <p:txBody>
          <a:bodyPr>
            <a:spAutoFit/>
          </a:bodyPr>
          <a:lstStyle/>
          <a:p>
            <a:pPr>
              <a:spcBef>
                <a:spcPct val="50000"/>
              </a:spcBef>
            </a:pPr>
            <a:r>
              <a:rPr lang="en-US" sz="3600" dirty="0">
                <a:solidFill>
                  <a:schemeClr val="bg1"/>
                </a:solidFill>
                <a:latin typeface="Garamond" panose="02020404030301010803" pitchFamily="18" charset="0"/>
              </a:rPr>
              <a:t>Can benefit you personally!</a:t>
            </a:r>
          </a:p>
        </p:txBody>
      </p:sp>
      <p:sp>
        <p:nvSpPr>
          <p:cNvPr id="9221" name="Text Box 7"/>
          <p:cNvSpPr txBox="1">
            <a:spLocks noChangeArrowheads="1"/>
          </p:cNvSpPr>
          <p:nvPr/>
        </p:nvSpPr>
        <p:spPr bwMode="auto">
          <a:xfrm>
            <a:off x="3352800" y="4648200"/>
            <a:ext cx="2643672" cy="461665"/>
          </a:xfrm>
          <a:prstGeom prst="rect">
            <a:avLst/>
          </a:prstGeom>
          <a:noFill/>
          <a:ln w="9525">
            <a:noFill/>
            <a:miter lim="800000"/>
            <a:headEnd/>
            <a:tailEnd/>
          </a:ln>
        </p:spPr>
        <p:txBody>
          <a:bodyPr wrap="none">
            <a:spAutoFit/>
          </a:bodyPr>
          <a:lstStyle/>
          <a:p>
            <a:r>
              <a:rPr lang="en-US" sz="2400" dirty="0">
                <a:solidFill>
                  <a:srgbClr val="00B050"/>
                </a:solidFill>
                <a:latin typeface="Garamond" panose="02020404030301010803" pitchFamily="18" charset="0"/>
                <a:cs typeface="Arial" charset="0"/>
              </a:rPr>
              <a:t>↑ Interest in practice</a:t>
            </a:r>
          </a:p>
        </p:txBody>
      </p:sp>
      <p:sp>
        <p:nvSpPr>
          <p:cNvPr id="9222" name="Text Box 8"/>
          <p:cNvSpPr txBox="1">
            <a:spLocks noChangeArrowheads="1"/>
          </p:cNvSpPr>
          <p:nvPr/>
        </p:nvSpPr>
        <p:spPr bwMode="auto">
          <a:xfrm>
            <a:off x="5334000" y="1603375"/>
            <a:ext cx="3036922" cy="461665"/>
          </a:xfrm>
          <a:prstGeom prst="rect">
            <a:avLst/>
          </a:prstGeom>
          <a:noFill/>
          <a:ln w="9525">
            <a:noFill/>
            <a:miter lim="800000"/>
            <a:headEnd/>
            <a:tailEnd/>
          </a:ln>
        </p:spPr>
        <p:txBody>
          <a:bodyPr wrap="none">
            <a:spAutoFit/>
          </a:bodyPr>
          <a:lstStyle/>
          <a:p>
            <a:r>
              <a:rPr lang="en-US" sz="2400" dirty="0">
                <a:solidFill>
                  <a:srgbClr val="00B050"/>
                </a:solidFill>
                <a:latin typeface="Garamond" panose="02020404030301010803" pitchFamily="18" charset="0"/>
              </a:rPr>
              <a:t>Give back to profession</a:t>
            </a:r>
          </a:p>
        </p:txBody>
      </p:sp>
      <p:sp>
        <p:nvSpPr>
          <p:cNvPr id="9223" name="Text Box 9"/>
          <p:cNvSpPr txBox="1">
            <a:spLocks noChangeArrowheads="1"/>
          </p:cNvSpPr>
          <p:nvPr/>
        </p:nvSpPr>
        <p:spPr bwMode="auto">
          <a:xfrm>
            <a:off x="837406" y="5683250"/>
            <a:ext cx="3277436" cy="461665"/>
          </a:xfrm>
          <a:prstGeom prst="rect">
            <a:avLst/>
          </a:prstGeom>
          <a:noFill/>
          <a:ln w="9525">
            <a:noFill/>
            <a:miter lim="800000"/>
            <a:headEnd/>
            <a:tailEnd/>
          </a:ln>
        </p:spPr>
        <p:txBody>
          <a:bodyPr wrap="none">
            <a:spAutoFit/>
          </a:bodyPr>
          <a:lstStyle/>
          <a:p>
            <a:r>
              <a:rPr lang="en-US" sz="2400" dirty="0">
                <a:solidFill>
                  <a:srgbClr val="FF0000"/>
                </a:solidFill>
                <a:latin typeface="Garamond" panose="02020404030301010803" pitchFamily="18" charset="0"/>
              </a:rPr>
              <a:t>Help to keep you current</a:t>
            </a:r>
          </a:p>
        </p:txBody>
      </p:sp>
      <p:sp>
        <p:nvSpPr>
          <p:cNvPr id="9224" name="Text Box 10"/>
          <p:cNvSpPr txBox="1">
            <a:spLocks noChangeArrowheads="1"/>
          </p:cNvSpPr>
          <p:nvPr/>
        </p:nvSpPr>
        <p:spPr bwMode="auto">
          <a:xfrm>
            <a:off x="5358588" y="5638800"/>
            <a:ext cx="3371885" cy="830997"/>
          </a:xfrm>
          <a:prstGeom prst="rect">
            <a:avLst/>
          </a:prstGeom>
          <a:noFill/>
          <a:ln w="9525">
            <a:noFill/>
            <a:miter lim="800000"/>
            <a:headEnd/>
            <a:tailEnd/>
          </a:ln>
        </p:spPr>
        <p:txBody>
          <a:bodyPr wrap="none">
            <a:spAutoFit/>
          </a:bodyPr>
          <a:lstStyle/>
          <a:p>
            <a:pPr algn="ctr"/>
            <a:r>
              <a:rPr lang="en-US" sz="2400" dirty="0">
                <a:solidFill>
                  <a:srgbClr val="FF0000"/>
                </a:solidFill>
                <a:latin typeface="Garamond" panose="02020404030301010803" pitchFamily="18" charset="0"/>
              </a:rPr>
              <a:t>Be a part of the evolution</a:t>
            </a:r>
          </a:p>
          <a:p>
            <a:pPr algn="ctr"/>
            <a:r>
              <a:rPr lang="en-US" sz="2400" dirty="0">
                <a:solidFill>
                  <a:srgbClr val="FF0000"/>
                </a:solidFill>
                <a:latin typeface="Garamond" panose="02020404030301010803" pitchFamily="18" charset="0"/>
              </a:rPr>
              <a:t>of the profession</a:t>
            </a:r>
          </a:p>
        </p:txBody>
      </p:sp>
      <p:sp>
        <p:nvSpPr>
          <p:cNvPr id="9225" name="Text Box 11"/>
          <p:cNvSpPr txBox="1">
            <a:spLocks noChangeArrowheads="1"/>
          </p:cNvSpPr>
          <p:nvPr/>
        </p:nvSpPr>
        <p:spPr bwMode="auto">
          <a:xfrm>
            <a:off x="3270810" y="2494260"/>
            <a:ext cx="2602379" cy="461665"/>
          </a:xfrm>
          <a:prstGeom prst="rect">
            <a:avLst/>
          </a:prstGeom>
          <a:noFill/>
          <a:ln w="9525">
            <a:noFill/>
            <a:miter lim="800000"/>
            <a:headEnd/>
            <a:tailEnd/>
          </a:ln>
        </p:spPr>
        <p:txBody>
          <a:bodyPr wrap="none">
            <a:spAutoFit/>
          </a:bodyPr>
          <a:lstStyle/>
          <a:p>
            <a:r>
              <a:rPr lang="en-US" sz="2400" dirty="0">
                <a:solidFill>
                  <a:srgbClr val="00B050"/>
                </a:solidFill>
                <a:latin typeface="Garamond" panose="02020404030301010803" pitchFamily="18" charset="0"/>
              </a:rPr>
              <a:t>Receive Recognition</a:t>
            </a:r>
          </a:p>
        </p:txBody>
      </p:sp>
      <p:sp>
        <p:nvSpPr>
          <p:cNvPr id="9226" name="Text Box 12"/>
          <p:cNvSpPr txBox="1">
            <a:spLocks noChangeArrowheads="1"/>
          </p:cNvSpPr>
          <p:nvPr/>
        </p:nvSpPr>
        <p:spPr bwMode="auto">
          <a:xfrm>
            <a:off x="304800" y="1600200"/>
            <a:ext cx="3814699" cy="461665"/>
          </a:xfrm>
          <a:prstGeom prst="rect">
            <a:avLst/>
          </a:prstGeom>
          <a:noFill/>
          <a:ln w="9525">
            <a:noFill/>
            <a:miter lim="800000"/>
            <a:headEnd/>
            <a:tailEnd/>
          </a:ln>
        </p:spPr>
        <p:txBody>
          <a:bodyPr wrap="none">
            <a:spAutoFit/>
          </a:bodyPr>
          <a:lstStyle/>
          <a:p>
            <a:r>
              <a:rPr lang="en-US" sz="2400" dirty="0">
                <a:solidFill>
                  <a:srgbClr val="00B050"/>
                </a:solidFill>
                <a:latin typeface="Garamond" panose="02020404030301010803" pitchFamily="18" charset="0"/>
              </a:rPr>
              <a:t>Receive resources from school</a:t>
            </a:r>
          </a:p>
        </p:txBody>
      </p:sp>
      <p:sp>
        <p:nvSpPr>
          <p:cNvPr id="9227" name="Line 13"/>
          <p:cNvSpPr>
            <a:spLocks noChangeShapeType="1"/>
          </p:cNvSpPr>
          <p:nvPr/>
        </p:nvSpPr>
        <p:spPr bwMode="auto">
          <a:xfrm>
            <a:off x="4191000" y="3276600"/>
            <a:ext cx="0" cy="0"/>
          </a:xfrm>
          <a:prstGeom prst="line">
            <a:avLst/>
          </a:prstGeom>
          <a:noFill/>
          <a:ln w="9525">
            <a:solidFill>
              <a:schemeClr val="tx1"/>
            </a:solidFill>
            <a:round/>
            <a:headEnd/>
            <a:tailEnd type="triangle" w="med" len="med"/>
          </a:ln>
        </p:spPr>
        <p:txBody>
          <a:bodyPr/>
          <a:lstStyle/>
          <a:p>
            <a:endParaRPr lang="en-US"/>
          </a:p>
        </p:txBody>
      </p:sp>
      <p:sp>
        <p:nvSpPr>
          <p:cNvPr id="9228" name="Line 15"/>
          <p:cNvSpPr>
            <a:spLocks noChangeShapeType="1"/>
          </p:cNvSpPr>
          <p:nvPr/>
        </p:nvSpPr>
        <p:spPr bwMode="auto">
          <a:xfrm flipV="1">
            <a:off x="2057400" y="2286000"/>
            <a:ext cx="0" cy="1219200"/>
          </a:xfrm>
          <a:prstGeom prst="line">
            <a:avLst/>
          </a:prstGeom>
          <a:noFill/>
          <a:ln w="38100">
            <a:solidFill>
              <a:schemeClr val="tx1"/>
            </a:solidFill>
            <a:round/>
            <a:headEnd/>
            <a:tailEnd type="triangle" w="med" len="med"/>
          </a:ln>
        </p:spPr>
        <p:txBody>
          <a:bodyPr/>
          <a:lstStyle/>
          <a:p>
            <a:endParaRPr lang="en-US"/>
          </a:p>
        </p:txBody>
      </p:sp>
      <p:sp>
        <p:nvSpPr>
          <p:cNvPr id="9229" name="Line 16"/>
          <p:cNvSpPr>
            <a:spLocks noChangeShapeType="1"/>
          </p:cNvSpPr>
          <p:nvPr/>
        </p:nvSpPr>
        <p:spPr bwMode="auto">
          <a:xfrm flipV="1">
            <a:off x="7086600" y="2209800"/>
            <a:ext cx="0" cy="1219200"/>
          </a:xfrm>
          <a:prstGeom prst="line">
            <a:avLst/>
          </a:prstGeom>
          <a:noFill/>
          <a:ln w="38100">
            <a:solidFill>
              <a:schemeClr val="tx1"/>
            </a:solidFill>
            <a:round/>
            <a:headEnd/>
            <a:tailEnd type="triangle" w="med" len="med"/>
          </a:ln>
        </p:spPr>
        <p:txBody>
          <a:bodyPr/>
          <a:lstStyle/>
          <a:p>
            <a:endParaRPr lang="en-US"/>
          </a:p>
        </p:txBody>
      </p:sp>
      <p:sp>
        <p:nvSpPr>
          <p:cNvPr id="9230" name="Line 17"/>
          <p:cNvSpPr>
            <a:spLocks noChangeShapeType="1"/>
          </p:cNvSpPr>
          <p:nvPr/>
        </p:nvSpPr>
        <p:spPr bwMode="auto">
          <a:xfrm flipV="1">
            <a:off x="4571999" y="2895600"/>
            <a:ext cx="0" cy="533400"/>
          </a:xfrm>
          <a:prstGeom prst="line">
            <a:avLst/>
          </a:prstGeom>
          <a:noFill/>
          <a:ln w="38100">
            <a:solidFill>
              <a:schemeClr val="tx1"/>
            </a:solidFill>
            <a:round/>
            <a:headEnd/>
            <a:tailEnd type="triangle" w="med" len="med"/>
          </a:ln>
        </p:spPr>
        <p:txBody>
          <a:bodyPr/>
          <a:lstStyle/>
          <a:p>
            <a:endParaRPr lang="en-US"/>
          </a:p>
        </p:txBody>
      </p:sp>
      <p:sp>
        <p:nvSpPr>
          <p:cNvPr id="9231" name="Line 18"/>
          <p:cNvSpPr>
            <a:spLocks noChangeShapeType="1"/>
          </p:cNvSpPr>
          <p:nvPr/>
        </p:nvSpPr>
        <p:spPr bwMode="auto">
          <a:xfrm>
            <a:off x="4572000" y="4114800"/>
            <a:ext cx="0" cy="609600"/>
          </a:xfrm>
          <a:prstGeom prst="line">
            <a:avLst/>
          </a:prstGeom>
          <a:noFill/>
          <a:ln w="38100">
            <a:solidFill>
              <a:schemeClr val="tx1"/>
            </a:solidFill>
            <a:round/>
            <a:headEnd/>
            <a:tailEnd type="triangle" w="med" len="med"/>
          </a:ln>
        </p:spPr>
        <p:txBody>
          <a:bodyPr/>
          <a:lstStyle/>
          <a:p>
            <a:endParaRPr lang="en-US"/>
          </a:p>
        </p:txBody>
      </p:sp>
      <p:sp>
        <p:nvSpPr>
          <p:cNvPr id="9232" name="Line 19"/>
          <p:cNvSpPr>
            <a:spLocks noChangeShapeType="1"/>
          </p:cNvSpPr>
          <p:nvPr/>
        </p:nvSpPr>
        <p:spPr bwMode="auto">
          <a:xfrm flipH="1">
            <a:off x="2133600" y="4191000"/>
            <a:ext cx="914400" cy="1371600"/>
          </a:xfrm>
          <a:prstGeom prst="line">
            <a:avLst/>
          </a:prstGeom>
          <a:noFill/>
          <a:ln w="38100">
            <a:solidFill>
              <a:schemeClr val="tx1"/>
            </a:solidFill>
            <a:round/>
            <a:headEnd/>
            <a:tailEnd type="triangle" w="med" len="med"/>
          </a:ln>
        </p:spPr>
        <p:txBody>
          <a:bodyPr/>
          <a:lstStyle/>
          <a:p>
            <a:endParaRPr lang="en-US"/>
          </a:p>
        </p:txBody>
      </p:sp>
      <p:sp>
        <p:nvSpPr>
          <p:cNvPr id="9233" name="Line 20"/>
          <p:cNvSpPr>
            <a:spLocks noChangeShapeType="1"/>
          </p:cNvSpPr>
          <p:nvPr/>
        </p:nvSpPr>
        <p:spPr bwMode="auto">
          <a:xfrm>
            <a:off x="6477000" y="4191000"/>
            <a:ext cx="838200" cy="1371600"/>
          </a:xfrm>
          <a:prstGeom prst="line">
            <a:avLst/>
          </a:prstGeom>
          <a:noFill/>
          <a:ln w="38100">
            <a:solidFill>
              <a:schemeClr val="tx1"/>
            </a:solidFill>
            <a:round/>
            <a:headEnd/>
            <a:tailEnd type="triangle" w="med" len="med"/>
          </a:ln>
        </p:spPr>
        <p:txBody>
          <a:bodyPr/>
          <a:lstStyle/>
          <a:p>
            <a:endParaRPr lang="en-US"/>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Oval 14"/>
          <p:cNvSpPr>
            <a:spLocks noChangeArrowheads="1"/>
          </p:cNvSpPr>
          <p:nvPr/>
        </p:nvSpPr>
        <p:spPr bwMode="auto">
          <a:xfrm>
            <a:off x="1447800" y="3200400"/>
            <a:ext cx="6248400" cy="1219200"/>
          </a:xfrm>
          <a:prstGeom prst="ellipse">
            <a:avLst/>
          </a:prstGeom>
          <a:solidFill>
            <a:srgbClr val="FF9900"/>
          </a:solidFill>
          <a:ln w="9525">
            <a:solidFill>
              <a:schemeClr val="tx1"/>
            </a:solidFill>
            <a:round/>
            <a:headEnd/>
            <a:tailEnd/>
          </a:ln>
        </p:spPr>
        <p:txBody>
          <a:bodyPr wrap="none" anchor="ctr"/>
          <a:lstStyle/>
          <a:p>
            <a:endParaRPr lang="en-US"/>
          </a:p>
        </p:txBody>
      </p:sp>
      <p:sp>
        <p:nvSpPr>
          <p:cNvPr id="2" name="Rectangle 2"/>
          <p:cNvSpPr>
            <a:spLocks noGrp="1" noChangeArrowheads="1"/>
          </p:cNvSpPr>
          <p:nvPr>
            <p:ph type="title" idx="4294967295"/>
          </p:nvPr>
        </p:nvSpPr>
        <p:spPr>
          <a:xfrm>
            <a:off x="533401" y="365125"/>
            <a:ext cx="8610600" cy="549275"/>
          </a:xfrm>
        </p:spPr>
        <p:txBody>
          <a:bodyPr>
            <a:normAutofit fontScale="90000"/>
          </a:bodyPr>
          <a:lstStyle/>
          <a:p>
            <a:pPr algn="ctr" eaLnBrk="1" hangingPunct="1">
              <a:defRPr/>
            </a:pPr>
            <a:r>
              <a:rPr lang="en-US" dirty="0" smtClean="0"/>
              <a:t>Why be a “Preceptor”?</a:t>
            </a:r>
          </a:p>
        </p:txBody>
      </p:sp>
      <p:sp>
        <p:nvSpPr>
          <p:cNvPr id="10244" name="Text Box 4"/>
          <p:cNvSpPr txBox="1">
            <a:spLocks noChangeArrowheads="1"/>
          </p:cNvSpPr>
          <p:nvPr/>
        </p:nvSpPr>
        <p:spPr bwMode="auto">
          <a:xfrm>
            <a:off x="2286000" y="3429000"/>
            <a:ext cx="3996928" cy="646331"/>
          </a:xfrm>
          <a:prstGeom prst="rect">
            <a:avLst/>
          </a:prstGeom>
          <a:noFill/>
          <a:ln w="9525">
            <a:noFill/>
            <a:miter lim="800000"/>
            <a:headEnd/>
            <a:tailEnd/>
          </a:ln>
        </p:spPr>
        <p:txBody>
          <a:bodyPr wrap="none">
            <a:spAutoFit/>
          </a:bodyPr>
          <a:lstStyle/>
          <a:p>
            <a:r>
              <a:rPr lang="en-US" sz="3600" dirty="0">
                <a:solidFill>
                  <a:schemeClr val="bg1"/>
                </a:solidFill>
                <a:latin typeface="Garamond" panose="02020404030301010803" pitchFamily="18" charset="0"/>
              </a:rPr>
              <a:t>Can benefit your site!</a:t>
            </a:r>
          </a:p>
        </p:txBody>
      </p:sp>
      <p:sp>
        <p:nvSpPr>
          <p:cNvPr id="10245" name="Text Box 5"/>
          <p:cNvSpPr txBox="1">
            <a:spLocks noChangeArrowheads="1"/>
          </p:cNvSpPr>
          <p:nvPr/>
        </p:nvSpPr>
        <p:spPr bwMode="auto">
          <a:xfrm>
            <a:off x="457200" y="1981200"/>
            <a:ext cx="3080202" cy="461665"/>
          </a:xfrm>
          <a:prstGeom prst="rect">
            <a:avLst/>
          </a:prstGeom>
          <a:noFill/>
          <a:ln w="9525">
            <a:noFill/>
            <a:miter lim="800000"/>
            <a:headEnd/>
            <a:tailEnd/>
          </a:ln>
        </p:spPr>
        <p:txBody>
          <a:bodyPr wrap="none">
            <a:spAutoFit/>
          </a:bodyPr>
          <a:lstStyle/>
          <a:p>
            <a:r>
              <a:rPr lang="en-US" sz="2400" dirty="0">
                <a:solidFill>
                  <a:srgbClr val="00B050"/>
                </a:solidFill>
                <a:latin typeface="Garamond" panose="02020404030301010803" pitchFamily="18" charset="0"/>
              </a:rPr>
              <a:t>Expand current services</a:t>
            </a:r>
          </a:p>
        </p:txBody>
      </p:sp>
      <p:sp>
        <p:nvSpPr>
          <p:cNvPr id="10246" name="Text Box 6"/>
          <p:cNvSpPr txBox="1">
            <a:spLocks noChangeArrowheads="1"/>
          </p:cNvSpPr>
          <p:nvPr/>
        </p:nvSpPr>
        <p:spPr bwMode="auto">
          <a:xfrm>
            <a:off x="5334000" y="1981200"/>
            <a:ext cx="2985369" cy="461665"/>
          </a:xfrm>
          <a:prstGeom prst="rect">
            <a:avLst/>
          </a:prstGeom>
          <a:noFill/>
          <a:ln w="9525">
            <a:noFill/>
            <a:miter lim="800000"/>
            <a:headEnd/>
            <a:tailEnd/>
          </a:ln>
        </p:spPr>
        <p:txBody>
          <a:bodyPr wrap="none">
            <a:spAutoFit/>
          </a:bodyPr>
          <a:lstStyle/>
          <a:p>
            <a:r>
              <a:rPr lang="en-US" sz="2400" dirty="0">
                <a:solidFill>
                  <a:srgbClr val="00B050"/>
                </a:solidFill>
                <a:latin typeface="Garamond" panose="02020404030301010803" pitchFamily="18" charset="0"/>
              </a:rPr>
              <a:t>Develop new programs</a:t>
            </a:r>
          </a:p>
        </p:txBody>
      </p:sp>
      <p:sp>
        <p:nvSpPr>
          <p:cNvPr id="10247" name="Text Box 7"/>
          <p:cNvSpPr txBox="1">
            <a:spLocks noChangeArrowheads="1"/>
          </p:cNvSpPr>
          <p:nvPr/>
        </p:nvSpPr>
        <p:spPr bwMode="auto">
          <a:xfrm>
            <a:off x="849422" y="5511347"/>
            <a:ext cx="2295757" cy="461665"/>
          </a:xfrm>
          <a:prstGeom prst="rect">
            <a:avLst/>
          </a:prstGeom>
          <a:noFill/>
          <a:ln w="9525">
            <a:noFill/>
            <a:miter lim="800000"/>
            <a:headEnd/>
            <a:tailEnd/>
          </a:ln>
        </p:spPr>
        <p:txBody>
          <a:bodyPr wrap="none">
            <a:spAutoFit/>
          </a:bodyPr>
          <a:lstStyle/>
          <a:p>
            <a:r>
              <a:rPr lang="en-US" sz="2400" dirty="0">
                <a:solidFill>
                  <a:srgbClr val="FF0000"/>
                </a:solidFill>
                <a:latin typeface="Garamond" panose="02020404030301010803" pitchFamily="18" charset="0"/>
              </a:rPr>
              <a:t>Recruitment tool</a:t>
            </a:r>
          </a:p>
        </p:txBody>
      </p:sp>
      <p:sp>
        <p:nvSpPr>
          <p:cNvPr id="10248" name="Text Box 8"/>
          <p:cNvSpPr txBox="1">
            <a:spLocks noChangeArrowheads="1"/>
          </p:cNvSpPr>
          <p:nvPr/>
        </p:nvSpPr>
        <p:spPr bwMode="auto">
          <a:xfrm>
            <a:off x="4586146" y="5488632"/>
            <a:ext cx="3854517" cy="461665"/>
          </a:xfrm>
          <a:prstGeom prst="rect">
            <a:avLst/>
          </a:prstGeom>
          <a:noFill/>
          <a:ln w="9525">
            <a:noFill/>
            <a:miter lim="800000"/>
            <a:headEnd/>
            <a:tailEnd/>
          </a:ln>
        </p:spPr>
        <p:txBody>
          <a:bodyPr wrap="none">
            <a:spAutoFit/>
          </a:bodyPr>
          <a:lstStyle/>
          <a:p>
            <a:r>
              <a:rPr lang="en-US" sz="2400" dirty="0">
                <a:solidFill>
                  <a:srgbClr val="FF0000"/>
                </a:solidFill>
                <a:latin typeface="Garamond" panose="02020404030301010803" pitchFamily="18" charset="0"/>
              </a:rPr>
              <a:t>Improved patient-care services</a:t>
            </a:r>
          </a:p>
        </p:txBody>
      </p:sp>
      <p:sp>
        <p:nvSpPr>
          <p:cNvPr id="10249" name="Line 9"/>
          <p:cNvSpPr>
            <a:spLocks noChangeShapeType="1"/>
          </p:cNvSpPr>
          <p:nvPr/>
        </p:nvSpPr>
        <p:spPr bwMode="auto">
          <a:xfrm flipH="1" flipV="1">
            <a:off x="1777051" y="2400300"/>
            <a:ext cx="1524000" cy="838200"/>
          </a:xfrm>
          <a:prstGeom prst="line">
            <a:avLst/>
          </a:prstGeom>
          <a:noFill/>
          <a:ln w="38100">
            <a:solidFill>
              <a:schemeClr val="tx1"/>
            </a:solidFill>
            <a:round/>
            <a:headEnd/>
            <a:tailEnd type="triangle" w="med" len="med"/>
          </a:ln>
        </p:spPr>
        <p:txBody>
          <a:bodyPr/>
          <a:lstStyle/>
          <a:p>
            <a:endParaRPr lang="en-US"/>
          </a:p>
        </p:txBody>
      </p:sp>
      <p:sp>
        <p:nvSpPr>
          <p:cNvPr id="10250" name="Line 10"/>
          <p:cNvSpPr>
            <a:spLocks noChangeShapeType="1"/>
          </p:cNvSpPr>
          <p:nvPr/>
        </p:nvSpPr>
        <p:spPr bwMode="auto">
          <a:xfrm flipV="1">
            <a:off x="5606598" y="2413799"/>
            <a:ext cx="1600200" cy="838200"/>
          </a:xfrm>
          <a:prstGeom prst="line">
            <a:avLst/>
          </a:prstGeom>
          <a:noFill/>
          <a:ln w="38100">
            <a:solidFill>
              <a:schemeClr val="tx1"/>
            </a:solidFill>
            <a:round/>
            <a:headEnd/>
            <a:tailEnd type="triangle" w="med" len="med"/>
          </a:ln>
        </p:spPr>
        <p:txBody>
          <a:bodyPr/>
          <a:lstStyle/>
          <a:p>
            <a:endParaRPr lang="en-US"/>
          </a:p>
        </p:txBody>
      </p:sp>
      <p:sp>
        <p:nvSpPr>
          <p:cNvPr id="10251" name="Line 11"/>
          <p:cNvSpPr>
            <a:spLocks noChangeShapeType="1"/>
          </p:cNvSpPr>
          <p:nvPr/>
        </p:nvSpPr>
        <p:spPr bwMode="auto">
          <a:xfrm flipH="1">
            <a:off x="1240179" y="4421832"/>
            <a:ext cx="1905000" cy="1066800"/>
          </a:xfrm>
          <a:prstGeom prst="line">
            <a:avLst/>
          </a:prstGeom>
          <a:noFill/>
          <a:ln w="38100">
            <a:solidFill>
              <a:schemeClr val="tx1"/>
            </a:solidFill>
            <a:round/>
            <a:headEnd/>
            <a:tailEnd type="triangle" w="med" len="med"/>
          </a:ln>
        </p:spPr>
        <p:txBody>
          <a:bodyPr/>
          <a:lstStyle/>
          <a:p>
            <a:endParaRPr lang="en-US"/>
          </a:p>
        </p:txBody>
      </p:sp>
      <p:sp>
        <p:nvSpPr>
          <p:cNvPr id="10252" name="Line 12"/>
          <p:cNvSpPr>
            <a:spLocks noChangeShapeType="1"/>
          </p:cNvSpPr>
          <p:nvPr/>
        </p:nvSpPr>
        <p:spPr bwMode="auto">
          <a:xfrm>
            <a:off x="5565749" y="4480419"/>
            <a:ext cx="1676400" cy="914400"/>
          </a:xfrm>
          <a:prstGeom prst="line">
            <a:avLst/>
          </a:prstGeom>
          <a:noFill/>
          <a:ln w="38100">
            <a:solidFill>
              <a:schemeClr val="tx1"/>
            </a:solidFill>
            <a:round/>
            <a:headEnd/>
            <a:tailEnd type="triangle" w="med" len="med"/>
          </a:ln>
        </p:spPr>
        <p:txBody>
          <a:bodyPr/>
          <a:lstStyle/>
          <a:p>
            <a:endParaRPr lang="en-US"/>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04800"/>
            <a:ext cx="7520940" cy="914400"/>
          </a:xfrm>
        </p:spPr>
        <p:txBody>
          <a:bodyPr>
            <a:normAutofit/>
          </a:bodyPr>
          <a:lstStyle/>
          <a:p>
            <a:pPr algn="ctr"/>
            <a:r>
              <a:rPr lang="en-US" sz="3200" u="sng" dirty="0" smtClean="0"/>
              <a:t>Excuses</a:t>
            </a:r>
            <a:r>
              <a:rPr lang="en-US" sz="3200" u="sng" dirty="0" smtClean="0"/>
              <a:t> </a:t>
            </a:r>
            <a:r>
              <a:rPr lang="en-US" sz="3200" u="sng" dirty="0" smtClean="0"/>
              <a:t>for not becoming a preceptor</a:t>
            </a:r>
            <a:endParaRPr lang="en-US" sz="3200" u="sng" dirty="0"/>
          </a:p>
        </p:txBody>
      </p:sp>
      <p:sp>
        <p:nvSpPr>
          <p:cNvPr id="2" name="Content Placeholder 1"/>
          <p:cNvSpPr>
            <a:spLocks noGrp="1"/>
          </p:cNvSpPr>
          <p:nvPr>
            <p:ph sz="half" idx="1"/>
          </p:nvPr>
        </p:nvSpPr>
        <p:spPr/>
        <p:txBody>
          <a:bodyPr>
            <a:normAutofit/>
          </a:bodyPr>
          <a:lstStyle/>
          <a:p>
            <a:pPr>
              <a:buFont typeface="Arial" pitchFamily="34" charset="0"/>
              <a:buChar char="•"/>
            </a:pPr>
            <a:r>
              <a:rPr lang="en-US" dirty="0" smtClean="0"/>
              <a:t>I’m too old</a:t>
            </a:r>
          </a:p>
          <a:p>
            <a:pPr>
              <a:buFont typeface="Arial" pitchFamily="34" charset="0"/>
              <a:buChar char="•"/>
            </a:pPr>
            <a:r>
              <a:rPr lang="en-US" dirty="0" smtClean="0"/>
              <a:t>I don’t  know any preceptors</a:t>
            </a:r>
          </a:p>
          <a:p>
            <a:pPr>
              <a:buFont typeface="Arial" pitchFamily="34" charset="0"/>
              <a:buChar char="•"/>
            </a:pPr>
            <a:r>
              <a:rPr lang="en-US" dirty="0" smtClean="0"/>
              <a:t>I don’t know to enroll</a:t>
            </a:r>
          </a:p>
          <a:p>
            <a:pPr>
              <a:buFont typeface="Arial" pitchFamily="34" charset="0"/>
              <a:buChar char="•"/>
            </a:pPr>
            <a:r>
              <a:rPr lang="en-US" dirty="0" smtClean="0"/>
              <a:t>My supervisor may not allow me</a:t>
            </a:r>
          </a:p>
          <a:p>
            <a:pPr>
              <a:buFont typeface="Arial" pitchFamily="34" charset="0"/>
              <a:buChar char="•"/>
            </a:pPr>
            <a:r>
              <a:rPr lang="en-US" dirty="0" smtClean="0"/>
              <a:t>I don’t know what the school expects</a:t>
            </a:r>
            <a:endParaRPr lang="en-US" dirty="0"/>
          </a:p>
        </p:txBody>
      </p:sp>
      <p:sp>
        <p:nvSpPr>
          <p:cNvPr id="3" name="Content Placeholder 2"/>
          <p:cNvSpPr>
            <a:spLocks noGrp="1"/>
          </p:cNvSpPr>
          <p:nvPr>
            <p:ph sz="half" idx="2"/>
          </p:nvPr>
        </p:nvSpPr>
        <p:spPr/>
        <p:txBody>
          <a:bodyPr>
            <a:normAutofit/>
          </a:bodyPr>
          <a:lstStyle/>
          <a:p>
            <a:pPr>
              <a:buFont typeface="Arial" pitchFamily="34" charset="0"/>
              <a:buChar char="•"/>
            </a:pPr>
            <a:r>
              <a:rPr lang="en-US" dirty="0" smtClean="0"/>
              <a:t>I just don’t have time</a:t>
            </a:r>
          </a:p>
          <a:p>
            <a:pPr>
              <a:buFont typeface="Arial" pitchFamily="34" charset="0"/>
              <a:buChar char="•"/>
            </a:pPr>
            <a:r>
              <a:rPr lang="en-US" dirty="0" smtClean="0"/>
              <a:t>My schedule doesn’t permit it</a:t>
            </a:r>
          </a:p>
          <a:p>
            <a:pPr>
              <a:buFont typeface="Arial" pitchFamily="34" charset="0"/>
              <a:buChar char="•"/>
            </a:pPr>
            <a:r>
              <a:rPr lang="en-US" dirty="0" smtClean="0"/>
              <a:t>I don’t think I have the clinical knowledge</a:t>
            </a:r>
          </a:p>
          <a:p>
            <a:pPr>
              <a:buFont typeface="Arial" pitchFamily="34" charset="0"/>
              <a:buChar char="•"/>
            </a:pPr>
            <a:r>
              <a:rPr lang="en-US" dirty="0" smtClean="0"/>
              <a:t>I’m afraid of getting an unprofessional students</a:t>
            </a:r>
          </a:p>
          <a:p>
            <a:pPr>
              <a:buFont typeface="Arial" pitchFamily="34" charset="0"/>
              <a:buChar char="•"/>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65126"/>
            <a:ext cx="8839200" cy="1325563"/>
          </a:xfrm>
        </p:spPr>
        <p:txBody>
          <a:bodyPr/>
          <a:lstStyle/>
          <a:p>
            <a:r>
              <a:rPr lang="en-US" dirty="0" smtClean="0"/>
              <a:t>Teaching Professionalism in </a:t>
            </a:r>
            <a:r>
              <a:rPr lang="en-US" dirty="0" smtClean="0"/>
              <a:t>Pharmacy</a:t>
            </a:r>
            <a:endParaRPr lang="en-US" dirty="0"/>
          </a:p>
        </p:txBody>
      </p:sp>
      <p:sp>
        <p:nvSpPr>
          <p:cNvPr id="3" name="Content Placeholder 2"/>
          <p:cNvSpPr>
            <a:spLocks noGrp="1"/>
          </p:cNvSpPr>
          <p:nvPr>
            <p:ph idx="1"/>
          </p:nvPr>
        </p:nvSpPr>
        <p:spPr>
          <a:xfrm>
            <a:off x="822960" y="1690688"/>
            <a:ext cx="7520940" cy="3338511"/>
          </a:xfrm>
        </p:spPr>
        <p:txBody>
          <a:bodyPr>
            <a:normAutofit/>
          </a:bodyPr>
          <a:lstStyle/>
          <a:p>
            <a:r>
              <a:rPr lang="en-US" dirty="0" smtClean="0"/>
              <a:t>What is Professionalism?</a:t>
            </a:r>
          </a:p>
          <a:p>
            <a:pPr>
              <a:buFont typeface="Arial" panose="020B0604020202020204" pitchFamily="34" charset="0"/>
              <a:buChar char="•"/>
            </a:pPr>
            <a:r>
              <a:rPr lang="en-US" dirty="0" smtClean="0"/>
              <a:t>10 traits</a:t>
            </a:r>
          </a:p>
          <a:p>
            <a:pPr>
              <a:buFont typeface="Arial" panose="020B0604020202020204" pitchFamily="34" charset="0"/>
              <a:buChar char="•"/>
            </a:pPr>
            <a:endParaRPr lang="en-US" dirty="0" smtClean="0"/>
          </a:p>
          <a:p>
            <a:pPr>
              <a:buFont typeface="Arial" panose="020B0604020202020204" pitchFamily="34" charset="0"/>
              <a:buChar char="•"/>
            </a:pPr>
            <a:endParaRPr lang="en-US" dirty="0" smtClean="0"/>
          </a:p>
          <a:p>
            <a:pPr>
              <a:buFont typeface="Arial" panose="020B0604020202020204" pitchFamily="34" charset="0"/>
              <a:buChar char="•"/>
            </a:pPr>
            <a:endParaRPr lang="en-US" dirty="0" smtClean="0"/>
          </a:p>
          <a:p>
            <a:pPr>
              <a:buFont typeface="Arial" panose="020B0604020202020204" pitchFamily="34" charset="0"/>
              <a:buChar char="•"/>
            </a:pP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dirty="0" smtClean="0"/>
          </a:p>
          <a:p>
            <a:pPr>
              <a:buFont typeface="Arial" panose="020B0604020202020204" pitchFamily="34" charset="0"/>
              <a:buChar char="•"/>
            </a:pPr>
            <a:endParaRPr lang="en-US" dirty="0" smtClean="0"/>
          </a:p>
        </p:txBody>
      </p:sp>
      <p:graphicFrame>
        <p:nvGraphicFramePr>
          <p:cNvPr id="4" name="Table 3"/>
          <p:cNvGraphicFramePr>
            <a:graphicFrameLocks noGrp="1"/>
          </p:cNvGraphicFramePr>
          <p:nvPr>
            <p:extLst>
              <p:ext uri="{D42A27DB-BD31-4B8C-83A1-F6EECF244321}">
                <p14:modId xmlns:p14="http://schemas.microsoft.com/office/powerpoint/2010/main" val="956087269"/>
              </p:ext>
            </p:extLst>
          </p:nvPr>
        </p:nvGraphicFramePr>
        <p:xfrm>
          <a:off x="1295400" y="2667002"/>
          <a:ext cx="6096000" cy="2743197"/>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715553">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bg1"/>
                          </a:solidFill>
                        </a:rPr>
                        <a:t>knowledge and skills of a profession</a:t>
                      </a:r>
                    </a:p>
                  </a:txBody>
                  <a:tcPr>
                    <a:solidFill>
                      <a:schemeClr val="accent3">
                        <a:lumMod val="75000"/>
                      </a:schemeClr>
                    </a:solidFill>
                  </a:tcPr>
                </a:tc>
                <a:tc>
                  <a:txBody>
                    <a:bodyPr/>
                    <a:lstStyle/>
                    <a:p>
                      <a:r>
                        <a:rPr lang="en-US" sz="1400" b="1" dirty="0" smtClean="0">
                          <a:solidFill>
                            <a:schemeClr val="bg1"/>
                          </a:solidFill>
                        </a:rPr>
                        <a:t>commitment to self improvement of skills and knowledge</a:t>
                      </a:r>
                      <a:endParaRPr lang="en-US" sz="1400" b="1" dirty="0">
                        <a:solidFill>
                          <a:schemeClr val="bg1"/>
                        </a:solidFill>
                      </a:endParaRPr>
                    </a:p>
                  </a:txBody>
                  <a:tcPr>
                    <a:solidFill>
                      <a:schemeClr val="accent3">
                        <a:lumMod val="75000"/>
                      </a:schemeClr>
                    </a:solidFill>
                  </a:tcPr>
                </a:tc>
                <a:extLst>
                  <a:ext uri="{0D108BD9-81ED-4DB2-BD59-A6C34878D82A}">
                    <a16:rowId xmlns:a16="http://schemas.microsoft.com/office/drawing/2014/main" val="10000"/>
                  </a:ext>
                </a:extLst>
              </a:tr>
              <a:tr h="506911">
                <a:tc>
                  <a:txBody>
                    <a:bodyPr/>
                    <a:lstStyle/>
                    <a:p>
                      <a:r>
                        <a:rPr lang="en-US" sz="1400" b="1" dirty="0" smtClean="0">
                          <a:solidFill>
                            <a:schemeClr val="bg1"/>
                          </a:solidFill>
                        </a:rPr>
                        <a:t>service orientation</a:t>
                      </a:r>
                      <a:endParaRPr lang="en-US" sz="1400" b="1" dirty="0">
                        <a:solidFill>
                          <a:schemeClr val="bg1"/>
                        </a:solidFill>
                      </a:endParaRPr>
                    </a:p>
                  </a:txBody>
                  <a:tcPr>
                    <a:solidFill>
                      <a:schemeClr val="accent3">
                        <a:lumMod val="75000"/>
                      </a:schemeClr>
                    </a:solidFill>
                  </a:tcPr>
                </a:tc>
                <a:tc>
                  <a:txBody>
                    <a:bodyPr/>
                    <a:lstStyle/>
                    <a:p>
                      <a:r>
                        <a:rPr lang="en-US" sz="1400" b="1" dirty="0" smtClean="0">
                          <a:solidFill>
                            <a:schemeClr val="bg1"/>
                          </a:solidFill>
                        </a:rPr>
                        <a:t>pride in the profession</a:t>
                      </a:r>
                      <a:endParaRPr lang="en-US" sz="1400" b="1" dirty="0">
                        <a:solidFill>
                          <a:schemeClr val="bg1"/>
                        </a:solidFill>
                      </a:endParaRPr>
                    </a:p>
                  </a:txBody>
                  <a:tcPr>
                    <a:solidFill>
                      <a:schemeClr val="accent3">
                        <a:lumMod val="75000"/>
                      </a:schemeClr>
                    </a:solidFill>
                  </a:tcPr>
                </a:tc>
                <a:extLst>
                  <a:ext uri="{0D108BD9-81ED-4DB2-BD59-A6C34878D82A}">
                    <a16:rowId xmlns:a16="http://schemas.microsoft.com/office/drawing/2014/main" val="10001"/>
                  </a:ext>
                </a:extLst>
              </a:tr>
              <a:tr h="506911">
                <a:tc>
                  <a:txBody>
                    <a:bodyPr/>
                    <a:lstStyle/>
                    <a:p>
                      <a:r>
                        <a:rPr lang="en-US" sz="1400" b="1" dirty="0" smtClean="0">
                          <a:solidFill>
                            <a:schemeClr val="bg1"/>
                          </a:solidFill>
                        </a:rPr>
                        <a:t>covenantal relationship with the client</a:t>
                      </a:r>
                      <a:endParaRPr lang="en-US" sz="1400" b="1" dirty="0">
                        <a:solidFill>
                          <a:schemeClr val="bg1"/>
                        </a:solidFill>
                      </a:endParaRPr>
                    </a:p>
                  </a:txBody>
                  <a:tcPr>
                    <a:solidFill>
                      <a:schemeClr val="accent3">
                        <a:lumMod val="75000"/>
                      </a:schemeClr>
                    </a:solidFill>
                  </a:tcPr>
                </a:tc>
                <a:tc>
                  <a:txBody>
                    <a:bodyPr/>
                    <a:lstStyle/>
                    <a:p>
                      <a:r>
                        <a:rPr lang="en-US" sz="1400" b="1" dirty="0" smtClean="0">
                          <a:solidFill>
                            <a:schemeClr val="bg1"/>
                          </a:solidFill>
                        </a:rPr>
                        <a:t>creativity and innovation</a:t>
                      </a:r>
                      <a:endParaRPr lang="en-US" sz="1400" b="1" dirty="0">
                        <a:solidFill>
                          <a:schemeClr val="bg1"/>
                        </a:solidFill>
                      </a:endParaRPr>
                    </a:p>
                  </a:txBody>
                  <a:tcPr>
                    <a:solidFill>
                      <a:schemeClr val="accent3">
                        <a:lumMod val="75000"/>
                      </a:schemeClr>
                    </a:solidFill>
                  </a:tcPr>
                </a:tc>
                <a:extLst>
                  <a:ext uri="{0D108BD9-81ED-4DB2-BD59-A6C34878D82A}">
                    <a16:rowId xmlns:a16="http://schemas.microsoft.com/office/drawing/2014/main" val="10002"/>
                  </a:ext>
                </a:extLst>
              </a:tr>
              <a:tr h="506911">
                <a:tc>
                  <a:txBody>
                    <a:bodyPr/>
                    <a:lstStyle/>
                    <a:p>
                      <a:r>
                        <a:rPr lang="en-US" sz="1400" b="1" dirty="0" smtClean="0">
                          <a:solidFill>
                            <a:schemeClr val="bg1"/>
                          </a:solidFill>
                        </a:rPr>
                        <a:t>conscience</a:t>
                      </a:r>
                      <a:endParaRPr lang="en-US" sz="1400" b="1" dirty="0">
                        <a:solidFill>
                          <a:schemeClr val="bg1"/>
                        </a:solidFill>
                      </a:endParaRPr>
                    </a:p>
                  </a:txBody>
                  <a:tcPr>
                    <a:solidFill>
                      <a:schemeClr val="accent3">
                        <a:lumMod val="75000"/>
                      </a:schemeClr>
                    </a:solidFill>
                  </a:tcPr>
                </a:tc>
                <a:tc>
                  <a:txBody>
                    <a:bodyPr/>
                    <a:lstStyle/>
                    <a:p>
                      <a:r>
                        <a:rPr lang="en-US" sz="1400" b="1" dirty="0" smtClean="0">
                          <a:solidFill>
                            <a:schemeClr val="bg1"/>
                          </a:solidFill>
                        </a:rPr>
                        <a:t>trustworthiness</a:t>
                      </a:r>
                      <a:endParaRPr lang="en-US" sz="1400" b="1" dirty="0">
                        <a:solidFill>
                          <a:schemeClr val="bg1"/>
                        </a:solidFill>
                      </a:endParaRPr>
                    </a:p>
                  </a:txBody>
                  <a:tcPr>
                    <a:solidFill>
                      <a:schemeClr val="accent3">
                        <a:lumMod val="75000"/>
                      </a:schemeClr>
                    </a:solidFill>
                  </a:tcPr>
                </a:tc>
                <a:extLst>
                  <a:ext uri="{0D108BD9-81ED-4DB2-BD59-A6C34878D82A}">
                    <a16:rowId xmlns:a16="http://schemas.microsoft.com/office/drawing/2014/main" val="10003"/>
                  </a:ext>
                </a:extLst>
              </a:tr>
              <a:tr h="50691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chemeClr val="bg1"/>
                          </a:solidFill>
                        </a:rPr>
                        <a:t>ethically sound decision making</a:t>
                      </a:r>
                    </a:p>
                  </a:txBody>
                  <a:tcPr>
                    <a:solidFill>
                      <a:schemeClr val="accent3">
                        <a:lumMod val="75000"/>
                      </a:schemeClr>
                    </a:solidFill>
                  </a:tcPr>
                </a:tc>
                <a:tc>
                  <a:txBody>
                    <a:bodyPr/>
                    <a:lstStyle/>
                    <a:p>
                      <a:r>
                        <a:rPr lang="en-US" sz="1400" b="1" dirty="0" smtClean="0">
                          <a:solidFill>
                            <a:schemeClr val="bg1"/>
                          </a:solidFill>
                        </a:rPr>
                        <a:t>leadership</a:t>
                      </a:r>
                      <a:endParaRPr lang="en-US" sz="1400" b="1" dirty="0">
                        <a:solidFill>
                          <a:schemeClr val="bg1"/>
                        </a:solidFill>
                      </a:endParaRPr>
                    </a:p>
                  </a:txBody>
                  <a:tcPr>
                    <a:solidFill>
                      <a:schemeClr val="accent3">
                        <a:lumMod val="75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3960581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3"/>
          <p:cNvSpPr>
            <a:spLocks noChangeArrowheads="1"/>
          </p:cNvSpPr>
          <p:nvPr/>
        </p:nvSpPr>
        <p:spPr bwMode="auto">
          <a:xfrm>
            <a:off x="6281738" y="6611938"/>
            <a:ext cx="2862262" cy="246062"/>
          </a:xfrm>
          <a:prstGeom prst="rect">
            <a:avLst/>
          </a:prstGeom>
          <a:noFill/>
          <a:ln w="9525">
            <a:noFill/>
            <a:miter lim="800000"/>
            <a:headEnd/>
            <a:tailEnd/>
          </a:ln>
        </p:spPr>
        <p:txBody>
          <a:bodyPr wrap="none">
            <a:spAutoFit/>
          </a:bodyPr>
          <a:lstStyle/>
          <a:p>
            <a:r>
              <a:rPr lang="en-US" sz="1000">
                <a:solidFill>
                  <a:schemeClr val="bg1"/>
                </a:solidFill>
              </a:rPr>
              <a:t>Adapted from Brown D, et al. </a:t>
            </a:r>
            <a:r>
              <a:rPr lang="en-US" sz="1000" i="1">
                <a:solidFill>
                  <a:schemeClr val="bg1"/>
                </a:solidFill>
              </a:rPr>
              <a:t>AJPE</a:t>
            </a:r>
            <a:r>
              <a:rPr lang="en-US" sz="1000">
                <a:solidFill>
                  <a:schemeClr val="bg1"/>
                </a:solidFill>
              </a:rPr>
              <a:t> 2009;73(4).</a:t>
            </a:r>
          </a:p>
        </p:txBody>
      </p:sp>
      <p:sp>
        <p:nvSpPr>
          <p:cNvPr id="34821" name="TextBox 7"/>
          <p:cNvSpPr txBox="1">
            <a:spLocks noChangeArrowheads="1"/>
          </p:cNvSpPr>
          <p:nvPr/>
        </p:nvSpPr>
        <p:spPr bwMode="auto">
          <a:xfrm>
            <a:off x="533400" y="304800"/>
            <a:ext cx="3029997" cy="584775"/>
          </a:xfrm>
          <a:prstGeom prst="rect">
            <a:avLst/>
          </a:prstGeom>
          <a:noFill/>
          <a:ln w="9525">
            <a:noFill/>
            <a:miter lim="800000"/>
            <a:headEnd/>
            <a:tailEnd/>
          </a:ln>
        </p:spPr>
        <p:txBody>
          <a:bodyPr wrap="none">
            <a:spAutoFit/>
          </a:bodyPr>
          <a:lstStyle/>
          <a:p>
            <a:pPr>
              <a:defRPr/>
            </a:pPr>
            <a:r>
              <a:rPr lang="en-US" sz="3200" b="1" u="sng" dirty="0">
                <a:effectLst>
                  <a:outerShdw blurRad="38100" dist="38100" dir="2700000" algn="tl">
                    <a:srgbClr val="000000"/>
                  </a:outerShdw>
                </a:effectLst>
              </a:rPr>
              <a:t>Professionalism</a:t>
            </a:r>
            <a:r>
              <a:rPr lang="en-US" sz="3200" u="sng" dirty="0"/>
              <a:t> </a:t>
            </a:r>
          </a:p>
        </p:txBody>
      </p:sp>
      <p:sp>
        <p:nvSpPr>
          <p:cNvPr id="34822" name="TextBox 8"/>
          <p:cNvSpPr txBox="1">
            <a:spLocks noChangeArrowheads="1"/>
          </p:cNvSpPr>
          <p:nvPr/>
        </p:nvSpPr>
        <p:spPr bwMode="auto">
          <a:xfrm>
            <a:off x="6324600" y="304800"/>
            <a:ext cx="1588897" cy="584775"/>
          </a:xfrm>
          <a:prstGeom prst="rect">
            <a:avLst/>
          </a:prstGeom>
          <a:noFill/>
          <a:ln w="9525">
            <a:noFill/>
            <a:miter lim="800000"/>
            <a:headEnd/>
            <a:tailEnd/>
          </a:ln>
        </p:spPr>
        <p:txBody>
          <a:bodyPr wrap="none">
            <a:spAutoFit/>
          </a:bodyPr>
          <a:lstStyle/>
          <a:p>
            <a:pPr>
              <a:defRPr/>
            </a:pPr>
            <a:r>
              <a:rPr lang="en-US" sz="3200" b="1" u="sng" dirty="0">
                <a:effectLst>
                  <a:outerShdw blurRad="38100" dist="38100" dir="2700000" algn="tl">
                    <a:srgbClr val="000000"/>
                  </a:outerShdw>
                </a:effectLst>
              </a:rPr>
              <a:t>Pyramid</a:t>
            </a:r>
          </a:p>
        </p:txBody>
      </p:sp>
      <p:sp>
        <p:nvSpPr>
          <p:cNvPr id="41989" name="AutoShape 12"/>
          <p:cNvSpPr>
            <a:spLocks noChangeArrowheads="1"/>
          </p:cNvSpPr>
          <p:nvPr/>
        </p:nvSpPr>
        <p:spPr bwMode="auto">
          <a:xfrm>
            <a:off x="1295400" y="152400"/>
            <a:ext cx="7239000" cy="6324600"/>
          </a:xfrm>
          <a:prstGeom prst="triangle">
            <a:avLst>
              <a:gd name="adj" fmla="val 50000"/>
            </a:avLst>
          </a:prstGeom>
          <a:solidFill>
            <a:schemeClr val="accent1"/>
          </a:solidFill>
          <a:ln w="63500">
            <a:solidFill>
              <a:schemeClr val="tx1"/>
            </a:solidFill>
            <a:miter lim="800000"/>
            <a:headEnd/>
            <a:tailEnd/>
          </a:ln>
        </p:spPr>
        <p:txBody>
          <a:bodyPr wrap="none" anchor="ctr"/>
          <a:lstStyle/>
          <a:p>
            <a:endParaRPr lang="en-US"/>
          </a:p>
        </p:txBody>
      </p:sp>
      <p:cxnSp>
        <p:nvCxnSpPr>
          <p:cNvPr id="10" name="Straight Connector 9"/>
          <p:cNvCxnSpPr/>
          <p:nvPr/>
        </p:nvCxnSpPr>
        <p:spPr>
          <a:xfrm>
            <a:off x="2286000" y="4800600"/>
            <a:ext cx="5257800" cy="0"/>
          </a:xfrm>
          <a:prstGeom prst="line">
            <a:avLst/>
          </a:prstGeom>
        </p:spPr>
        <p:style>
          <a:lnRef idx="3">
            <a:schemeClr val="dk1"/>
          </a:lnRef>
          <a:fillRef idx="0">
            <a:schemeClr val="dk1"/>
          </a:fillRef>
          <a:effectRef idx="2">
            <a:schemeClr val="dk1"/>
          </a:effectRef>
          <a:fontRef idx="minor">
            <a:schemeClr val="tx1"/>
          </a:fontRef>
        </p:style>
      </p:cxnSp>
      <p:sp>
        <p:nvSpPr>
          <p:cNvPr id="34827" name="Text Box 11"/>
          <p:cNvSpPr txBox="1">
            <a:spLocks noChangeArrowheads="1"/>
          </p:cNvSpPr>
          <p:nvPr/>
        </p:nvSpPr>
        <p:spPr bwMode="auto">
          <a:xfrm>
            <a:off x="2362200" y="5105400"/>
            <a:ext cx="5181600" cy="1190625"/>
          </a:xfrm>
          <a:prstGeom prst="rect">
            <a:avLst/>
          </a:prstGeom>
          <a:noFill/>
          <a:ln w="9525">
            <a:noFill/>
            <a:miter lim="800000"/>
            <a:headEnd/>
            <a:tailEnd/>
          </a:ln>
        </p:spPr>
        <p:txBody>
          <a:bodyPr>
            <a:spAutoFit/>
          </a:bodyPr>
          <a:lstStyle/>
          <a:p>
            <a:pPr algn="ctr"/>
            <a:r>
              <a:rPr lang="en-US" b="1">
                <a:solidFill>
                  <a:srgbClr val="FF0000"/>
                </a:solidFill>
              </a:rPr>
              <a:t>Competence Domain</a:t>
            </a:r>
          </a:p>
          <a:p>
            <a:pPr algn="ctr"/>
            <a:r>
              <a:rPr lang="en-US" b="1">
                <a:solidFill>
                  <a:srgbClr val="002060"/>
                </a:solidFill>
              </a:rPr>
              <a:t>Self-directed Learning, Knowledge, Applied Skill,  Proactivity, Wisdom</a:t>
            </a:r>
          </a:p>
          <a:p>
            <a:endParaRPr lang="en-US"/>
          </a:p>
        </p:txBody>
      </p:sp>
      <p:cxnSp>
        <p:nvCxnSpPr>
          <p:cNvPr id="12" name="Straight Connector 11"/>
          <p:cNvCxnSpPr/>
          <p:nvPr/>
        </p:nvCxnSpPr>
        <p:spPr>
          <a:xfrm>
            <a:off x="3276600" y="3048000"/>
            <a:ext cx="3276600" cy="0"/>
          </a:xfrm>
          <a:prstGeom prst="line">
            <a:avLst/>
          </a:prstGeom>
        </p:spPr>
        <p:style>
          <a:lnRef idx="3">
            <a:schemeClr val="dk1"/>
          </a:lnRef>
          <a:fillRef idx="0">
            <a:schemeClr val="dk1"/>
          </a:fillRef>
          <a:effectRef idx="2">
            <a:schemeClr val="dk1"/>
          </a:effectRef>
          <a:fontRef idx="minor">
            <a:schemeClr val="tx1"/>
          </a:fontRef>
        </p:style>
      </p:cxnSp>
      <p:sp>
        <p:nvSpPr>
          <p:cNvPr id="34826" name="Text Box 10"/>
          <p:cNvSpPr txBox="1">
            <a:spLocks noChangeArrowheads="1"/>
          </p:cNvSpPr>
          <p:nvPr/>
        </p:nvSpPr>
        <p:spPr bwMode="auto">
          <a:xfrm>
            <a:off x="3276600" y="3276600"/>
            <a:ext cx="3276600" cy="1465263"/>
          </a:xfrm>
          <a:prstGeom prst="rect">
            <a:avLst/>
          </a:prstGeom>
          <a:noFill/>
          <a:ln w="9525">
            <a:noFill/>
            <a:miter lim="800000"/>
            <a:headEnd/>
            <a:tailEnd/>
          </a:ln>
        </p:spPr>
        <p:txBody>
          <a:bodyPr>
            <a:spAutoFit/>
          </a:bodyPr>
          <a:lstStyle/>
          <a:p>
            <a:pPr algn="ctr"/>
            <a:r>
              <a:rPr lang="en-US" b="1">
                <a:solidFill>
                  <a:srgbClr val="FF0000"/>
                </a:solidFill>
              </a:rPr>
              <a:t>Connection Domain</a:t>
            </a:r>
          </a:p>
          <a:p>
            <a:pPr algn="ctr"/>
            <a:r>
              <a:rPr lang="en-US" b="1">
                <a:solidFill>
                  <a:srgbClr val="002060"/>
                </a:solidFill>
              </a:rPr>
              <a:t>Compassion, Empathy,</a:t>
            </a:r>
          </a:p>
          <a:p>
            <a:pPr algn="ctr"/>
            <a:r>
              <a:rPr lang="en-US" b="1">
                <a:solidFill>
                  <a:srgbClr val="002060"/>
                </a:solidFill>
              </a:rPr>
              <a:t>Self Control, Kindness</a:t>
            </a:r>
          </a:p>
          <a:p>
            <a:pPr algn="ctr"/>
            <a:r>
              <a:rPr lang="en-US" b="1">
                <a:solidFill>
                  <a:srgbClr val="002060"/>
                </a:solidFill>
              </a:rPr>
              <a:t>Influence</a:t>
            </a:r>
          </a:p>
          <a:p>
            <a:endParaRPr lang="en-US"/>
          </a:p>
        </p:txBody>
      </p:sp>
      <p:sp>
        <p:nvSpPr>
          <p:cNvPr id="34825" name="Text Box 9"/>
          <p:cNvSpPr txBox="1">
            <a:spLocks noChangeArrowheads="1"/>
          </p:cNvSpPr>
          <p:nvPr/>
        </p:nvSpPr>
        <p:spPr bwMode="auto">
          <a:xfrm>
            <a:off x="3962400" y="1524000"/>
            <a:ext cx="1828800" cy="1687513"/>
          </a:xfrm>
          <a:prstGeom prst="rect">
            <a:avLst/>
          </a:prstGeom>
          <a:noFill/>
          <a:ln w="9525">
            <a:noFill/>
            <a:miter lim="800000"/>
            <a:headEnd/>
            <a:tailEnd/>
          </a:ln>
        </p:spPr>
        <p:txBody>
          <a:bodyPr>
            <a:spAutoFit/>
          </a:bodyPr>
          <a:lstStyle/>
          <a:p>
            <a:pPr algn="ctr"/>
            <a:r>
              <a:rPr lang="en-US" sz="1400" b="1" dirty="0">
                <a:solidFill>
                  <a:srgbClr val="FF0000"/>
                </a:solidFill>
              </a:rPr>
              <a:t>Character Domain</a:t>
            </a:r>
          </a:p>
          <a:p>
            <a:pPr algn="ctr"/>
            <a:r>
              <a:rPr lang="en-US" sz="1400" b="1" dirty="0">
                <a:solidFill>
                  <a:srgbClr val="002060"/>
                </a:solidFill>
              </a:rPr>
              <a:t>Honesty/Integrity</a:t>
            </a:r>
          </a:p>
          <a:p>
            <a:pPr algn="ctr"/>
            <a:r>
              <a:rPr lang="en-US" sz="1400" b="1" dirty="0">
                <a:solidFill>
                  <a:srgbClr val="002060"/>
                </a:solidFill>
              </a:rPr>
              <a:t>Humility</a:t>
            </a:r>
          </a:p>
          <a:p>
            <a:pPr algn="ctr"/>
            <a:r>
              <a:rPr lang="en-US" sz="1400" b="1" dirty="0">
                <a:solidFill>
                  <a:srgbClr val="002060"/>
                </a:solidFill>
              </a:rPr>
              <a:t>Responsibility</a:t>
            </a:r>
          </a:p>
          <a:p>
            <a:pPr algn="ctr"/>
            <a:r>
              <a:rPr lang="en-US" sz="1400" b="1" dirty="0">
                <a:solidFill>
                  <a:srgbClr val="002060"/>
                </a:solidFill>
              </a:rPr>
              <a:t>Service</a:t>
            </a:r>
          </a:p>
          <a:p>
            <a:pPr algn="ctr"/>
            <a:r>
              <a:rPr lang="en-US" sz="1400" b="1" dirty="0">
                <a:solidFill>
                  <a:srgbClr val="002060"/>
                </a:solidFill>
              </a:rPr>
              <a:t>Moral Courage</a:t>
            </a:r>
          </a:p>
          <a:p>
            <a:pPr>
              <a:spcBef>
                <a:spcPct val="50000"/>
              </a:spcBef>
            </a:pPr>
            <a:endParaRPr lang="en-US" sz="1400" dirty="0"/>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4827"/>
                                        </p:tgtEl>
                                        <p:attrNameLst>
                                          <p:attrName>style.visibility</p:attrName>
                                        </p:attrNameLst>
                                      </p:cBhvr>
                                      <p:to>
                                        <p:strVal val="visible"/>
                                      </p:to>
                                    </p:set>
                                    <p:animEffect transition="in" filter="dissolve">
                                      <p:cBhvr>
                                        <p:cTn id="7" dur="2000"/>
                                        <p:tgtEl>
                                          <p:spTgt spid="34827"/>
                                        </p:tgtEl>
                                      </p:cBhvr>
                                    </p:animEffect>
                                  </p:childTnLst>
                                </p:cTn>
                              </p:par>
                              <p:par>
                                <p:cTn id="8" presetID="9" presetClass="entr" presetSubtype="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dissolve">
                                      <p:cBhvr>
                                        <p:cTn id="10" dur="500"/>
                                        <p:tgtEl>
                                          <p:spTgt spid="10"/>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34826"/>
                                        </p:tgtEl>
                                        <p:attrNameLst>
                                          <p:attrName>style.visibility</p:attrName>
                                        </p:attrNameLst>
                                      </p:cBhvr>
                                      <p:to>
                                        <p:strVal val="visible"/>
                                      </p:to>
                                    </p:set>
                                    <p:animEffect transition="in" filter="dissolve">
                                      <p:cBhvr>
                                        <p:cTn id="15" dur="2000"/>
                                        <p:tgtEl>
                                          <p:spTgt spid="34826"/>
                                        </p:tgtEl>
                                      </p:cBhvr>
                                    </p:animEffect>
                                  </p:childTnLst>
                                </p:cTn>
                              </p:par>
                              <p:par>
                                <p:cTn id="16" presetID="9" presetClass="entr" presetSubtype="0"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dissolve">
                                      <p:cBhvr>
                                        <p:cTn id="18" dur="500"/>
                                        <p:tgtEl>
                                          <p:spTgt spid="12"/>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34825"/>
                                        </p:tgtEl>
                                        <p:attrNameLst>
                                          <p:attrName>style.visibility</p:attrName>
                                        </p:attrNameLst>
                                      </p:cBhvr>
                                      <p:to>
                                        <p:strVal val="visible"/>
                                      </p:to>
                                    </p:set>
                                    <p:animEffect transition="in" filter="dissolve">
                                      <p:cBhvr>
                                        <p:cTn id="23" dur="2000"/>
                                        <p:tgtEl>
                                          <p:spTgt spid="348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7" grpId="0"/>
      <p:bldP spid="34826" grpId="0"/>
      <p:bldP spid="3482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1" descr="prof cartoon.jpg"/>
          <p:cNvPicPr>
            <a:picLocks noChangeAspect="1"/>
          </p:cNvPicPr>
          <p:nvPr/>
        </p:nvPicPr>
        <p:blipFill>
          <a:blip r:embed="rId3" cstate="print"/>
          <a:srcRect/>
          <a:stretch>
            <a:fillRect/>
          </a:stretch>
        </p:blipFill>
        <p:spPr bwMode="auto">
          <a:xfrm>
            <a:off x="1447800" y="1066800"/>
            <a:ext cx="6445250" cy="4751388"/>
          </a:xfrm>
          <a:prstGeom prst="rect">
            <a:avLst/>
          </a:prstGeom>
          <a:noFill/>
          <a:ln w="38100">
            <a:solidFill>
              <a:srgbClr val="000000"/>
            </a:solidFill>
            <a:miter lim="800000"/>
            <a:headEnd/>
            <a:tailEnd/>
          </a:ln>
        </p:spPr>
      </p:pic>
    </p:spTree>
    <p:custDataLst>
      <p:tags r:id="rId1"/>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67694"/>
            <a:ext cx="8610600" cy="1325563"/>
          </a:xfrm>
        </p:spPr>
        <p:txBody>
          <a:bodyPr/>
          <a:lstStyle/>
          <a:p>
            <a:r>
              <a:rPr lang="en-US" dirty="0"/>
              <a:t>Teaching Professionalism in </a:t>
            </a:r>
            <a:r>
              <a:rPr lang="en-US" dirty="0" smtClean="0"/>
              <a:t>Pharmacy</a:t>
            </a:r>
            <a:endParaRPr lang="en-US" dirty="0"/>
          </a:p>
        </p:txBody>
      </p:sp>
      <p:sp>
        <p:nvSpPr>
          <p:cNvPr id="3" name="Content Placeholder 2"/>
          <p:cNvSpPr>
            <a:spLocks noGrp="1"/>
          </p:cNvSpPr>
          <p:nvPr>
            <p:ph idx="1"/>
          </p:nvPr>
        </p:nvSpPr>
        <p:spPr>
          <a:xfrm>
            <a:off x="822960" y="1690688"/>
            <a:ext cx="7520940" cy="3948111"/>
          </a:xfrm>
        </p:spPr>
        <p:txBody>
          <a:bodyPr>
            <a:normAutofit fontScale="25000" lnSpcReduction="20000"/>
          </a:bodyPr>
          <a:lstStyle/>
          <a:p>
            <a:endParaRPr lang="en-US" dirty="0" smtClean="0"/>
          </a:p>
          <a:p>
            <a:pPr lvl="1">
              <a:buFont typeface="Arial" panose="020B0604020202020204" pitchFamily="34" charset="0"/>
              <a:buChar char="•"/>
            </a:pPr>
            <a:r>
              <a:rPr lang="en-US" sz="8000" dirty="0" smtClean="0"/>
              <a:t>Student/school culture</a:t>
            </a:r>
          </a:p>
          <a:p>
            <a:pPr lvl="1">
              <a:buFont typeface="Arial" panose="020B0604020202020204" pitchFamily="34" charset="0"/>
              <a:buChar char="•"/>
            </a:pPr>
            <a:r>
              <a:rPr lang="en-US" sz="8000" b="0" dirty="0" smtClean="0"/>
              <a:t>Role Models</a:t>
            </a:r>
          </a:p>
          <a:p>
            <a:pPr lvl="2">
              <a:buFont typeface="Arial" panose="020B0604020202020204" pitchFamily="34" charset="0"/>
              <a:buChar char="•"/>
            </a:pPr>
            <a:r>
              <a:rPr lang="en-US" sz="8000" dirty="0" smtClean="0"/>
              <a:t>Do preceptors always exhibit proper behavior</a:t>
            </a:r>
          </a:p>
          <a:p>
            <a:pPr lvl="3">
              <a:buFont typeface="Arial" panose="020B0604020202020204" pitchFamily="34" charset="0"/>
              <a:buChar char="•"/>
            </a:pPr>
            <a:r>
              <a:rPr lang="en-US" sz="8000" dirty="0" smtClean="0"/>
              <a:t>Students sometimes feel  expectations &amp; traits expected of them are not always demonstrated by teachers and preceptors</a:t>
            </a:r>
          </a:p>
          <a:p>
            <a:pPr lvl="1">
              <a:buFont typeface="Arial" panose="020B0604020202020204" pitchFamily="34" charset="0"/>
              <a:buChar char="•"/>
            </a:pPr>
            <a:r>
              <a:rPr lang="en-US" sz="8000" dirty="0" smtClean="0"/>
              <a:t>Walk the talk and practice what you preach</a:t>
            </a:r>
          </a:p>
          <a:p>
            <a:pPr lvl="1">
              <a:buFont typeface="Arial" panose="020B0604020202020204" pitchFamily="34" charset="0"/>
              <a:buChar char="•"/>
            </a:pPr>
            <a:r>
              <a:rPr lang="en-US" sz="8000" dirty="0" smtClean="0"/>
              <a:t>Engage learners in activities on rotation that enable you to assess professionalism traits at the midpoint and final</a:t>
            </a:r>
          </a:p>
          <a:p>
            <a:pPr lvl="1">
              <a:buFont typeface="Arial" panose="020B0604020202020204" pitchFamily="34" charset="0"/>
              <a:buChar char="•"/>
            </a:pPr>
            <a:r>
              <a:rPr lang="en-US" sz="8000" dirty="0" smtClean="0"/>
              <a:t>Clear expectations and evaluation methods</a:t>
            </a:r>
          </a:p>
          <a:p>
            <a:pPr lvl="1">
              <a:buFont typeface="Arial" panose="020B0604020202020204" pitchFamily="34" charset="0"/>
              <a:buChar char="•"/>
            </a:pPr>
            <a:r>
              <a:rPr lang="en-US" sz="8000" dirty="0" smtClean="0"/>
              <a:t>Provide students and residents with timely feedback and have them continually perform self-assessments</a:t>
            </a:r>
          </a:p>
          <a:p>
            <a:pPr lvl="1">
              <a:buFont typeface="Arial" panose="020B0604020202020204" pitchFamily="34" charset="0"/>
              <a:buChar char="•"/>
            </a:pPr>
            <a:r>
              <a:rPr lang="en-US" sz="8000" dirty="0" smtClean="0"/>
              <a:t>Hold learners accountable for their behavior and guide them on the journey </a:t>
            </a:r>
          </a:p>
          <a:p>
            <a:pPr lvl="1">
              <a:buFont typeface="Arial" panose="020B0604020202020204" pitchFamily="34" charset="0"/>
              <a:buChar char="•"/>
            </a:pPr>
            <a:endParaRPr lang="en-US" sz="2600" dirty="0" smtClean="0"/>
          </a:p>
          <a:p>
            <a:pPr lvl="1">
              <a:buFont typeface="Arial" panose="020B0604020202020204" pitchFamily="34" charset="0"/>
              <a:buChar char="•"/>
            </a:pPr>
            <a:endParaRPr lang="en-US" dirty="0"/>
          </a:p>
        </p:txBody>
      </p:sp>
    </p:spTree>
    <p:extLst>
      <p:ext uri="{BB962C8B-B14F-4D97-AF65-F5344CB8AC3E}">
        <p14:creationId xmlns:p14="http://schemas.microsoft.com/office/powerpoint/2010/main" val="126600991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3.xml><?xml version="1.0" encoding="utf-8"?>
<p:tagLst xmlns:a="http://schemas.openxmlformats.org/drawingml/2006/main" xmlns:r="http://schemas.openxmlformats.org/officeDocument/2006/relationships" xmlns:p="http://schemas.openxmlformats.org/presentationml/2006/main">
  <p:tag name="DELIMITERS" val="3.1"/>
</p:tagLst>
</file>

<file path=ppt/tags/tag4.xml><?xml version="1.0" encoding="utf-8"?>
<p:tagLst xmlns:a="http://schemas.openxmlformats.org/drawingml/2006/main" xmlns:r="http://schemas.openxmlformats.org/officeDocument/2006/relationships" xmlns:p="http://schemas.openxmlformats.org/presentationml/2006/main">
  <p:tag name="DELIMITERS" val="3.1"/>
</p:tagLst>
</file>

<file path=ppt/tags/tag5.xml><?xml version="1.0" encoding="utf-8"?>
<p:tagLst xmlns:a="http://schemas.openxmlformats.org/drawingml/2006/main" xmlns:r="http://schemas.openxmlformats.org/officeDocument/2006/relationships" xmlns:p="http://schemas.openxmlformats.org/presentationml/2006/main">
  <p:tag name="DELIMITERS" val="3.1"/>
</p:tagLst>
</file>

<file path=ppt/theme/theme1.xml><?xml version="1.0" encoding="utf-8"?>
<a:theme xmlns:a="http://schemas.openxmlformats.org/drawingml/2006/main" name="Powerpoint SOP-Template July 2017">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 SOP-Template July 2017</Template>
  <TotalTime>2941</TotalTime>
  <Words>532</Words>
  <Application>Microsoft Office PowerPoint</Application>
  <PresentationFormat>On-screen Show (4:3)</PresentationFormat>
  <Paragraphs>145</Paragraphs>
  <Slides>16</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Garamond</vt:lpstr>
      <vt:lpstr>Times New Roman</vt:lpstr>
      <vt:lpstr>Powerpoint SOP-Template July 2017</vt:lpstr>
      <vt:lpstr>Preparing Today’s Pharmacy Professionals</vt:lpstr>
      <vt:lpstr>Objectives</vt:lpstr>
      <vt:lpstr>Why be a “Preceptor”?</vt:lpstr>
      <vt:lpstr>Why be a “Preceptor”?</vt:lpstr>
      <vt:lpstr>Excuses for not becoming a preceptor</vt:lpstr>
      <vt:lpstr>Teaching Professionalism in Pharmacy</vt:lpstr>
      <vt:lpstr>PowerPoint Presentation</vt:lpstr>
      <vt:lpstr>PowerPoint Presentation</vt:lpstr>
      <vt:lpstr>Teaching Professionalism in Pharmacy</vt:lpstr>
      <vt:lpstr>“…Nurturing the growth and self-actualization of a health professional who will ultimately contribute to the health and well-being of society-at-large is one of the greatest contributions that any of us can make to humanity…”</vt:lpstr>
      <vt:lpstr>Student Challenges</vt:lpstr>
      <vt:lpstr>Preceptor Challenges </vt:lpstr>
      <vt:lpstr>Professionalism scenario #1</vt:lpstr>
      <vt:lpstr>Professionalism scenario #2</vt:lpstr>
      <vt:lpstr>Professionalism scenario #3</vt:lpstr>
      <vt:lpstr>Professionalism scenario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California’s Expansion of Pharmacists’ scope of practice</dc:title>
  <dc:creator>Mark Brueckl</dc:creator>
  <cp:lastModifiedBy>nculhane</cp:lastModifiedBy>
  <cp:revision>65</cp:revision>
  <dcterms:created xsi:type="dcterms:W3CDTF">2013-10-18T18:29:45Z</dcterms:created>
  <dcterms:modified xsi:type="dcterms:W3CDTF">2019-01-23T22:30:13Z</dcterms:modified>
</cp:coreProperties>
</file>