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9" r:id="rId3"/>
    <p:sldId id="399" r:id="rId4"/>
    <p:sldId id="270" r:id="rId5"/>
    <p:sldId id="352" r:id="rId6"/>
    <p:sldId id="273" r:id="rId7"/>
    <p:sldId id="274" r:id="rId8"/>
    <p:sldId id="276" r:id="rId9"/>
    <p:sldId id="327" r:id="rId10"/>
    <p:sldId id="354" r:id="rId11"/>
    <p:sldId id="355" r:id="rId12"/>
    <p:sldId id="363" r:id="rId13"/>
    <p:sldId id="364" r:id="rId14"/>
    <p:sldId id="378" r:id="rId15"/>
    <p:sldId id="367" r:id="rId16"/>
    <p:sldId id="379" r:id="rId17"/>
    <p:sldId id="370" r:id="rId18"/>
    <p:sldId id="380" r:id="rId19"/>
    <p:sldId id="373" r:id="rId20"/>
    <p:sldId id="400" r:id="rId21"/>
    <p:sldId id="381" r:id="rId22"/>
    <p:sldId id="376" r:id="rId23"/>
    <p:sldId id="390" r:id="rId24"/>
    <p:sldId id="314" r:id="rId25"/>
    <p:sldId id="342" r:id="rId26"/>
  </p:sldIdLst>
  <p:sldSz cx="9144000" cy="6858000" type="screen4x3"/>
  <p:notesSz cx="68580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14" autoAdjust="0"/>
  </p:normalViewPr>
  <p:slideViewPr>
    <p:cSldViewPr>
      <p:cViewPr varScale="1">
        <p:scale>
          <a:sx n="65" d="100"/>
          <a:sy n="65" d="100"/>
        </p:scale>
        <p:origin x="195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6F362-E1BD-46A8-B9B3-DEA06ECE186B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4D7E-FABD-49D7-8D44-D38751A6D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31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EB18-F6F8-4A56-9AC2-EBF1A914E755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B7CD3-C2FC-4D06-84D4-896BA109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9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B7CD3-C2FC-4D06-84D4-896BA1090F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B7CD3-C2FC-4D06-84D4-896BA1090F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5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6F13-0DA6-4EBE-8042-29CC1250A0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B7CD3-C2FC-4D06-84D4-896BA1090F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7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6F13-0DA6-4EBE-8042-29CC1250A0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4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6F13-0DA6-4EBE-8042-29CC1250A0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6F13-0DA6-4EBE-8042-29CC1250A0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2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B7CD3-C2FC-4D06-84D4-896BA1090F4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7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6F13-0DA6-4EBE-8042-29CC1250A0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8B02C-B5C3-4ABE-89EB-F01D8D1270E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6CBFEB-79FA-434B-8A7F-08554A4788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15" y="224171"/>
            <a:ext cx="3011371" cy="2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5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79553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25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9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39326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3848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38488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B02C-B5C3-4ABE-89EB-F01D8D1270E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FEB-79FA-434B-8A7F-08554A478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B02C-B5C3-4ABE-89EB-F01D8D1270E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BFEB-79FA-434B-8A7F-08554A478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6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15B0-6992-4BDD-9537-29E54988AC75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BA08-CE6E-4B14-B521-BDFCCF4A5B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5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8B02C-B5C3-4ABE-89EB-F01D8D1270E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6CBFEB-79FA-434B-8A7F-08554A4788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8B02C-B5C3-4ABE-89EB-F01D8D1270E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6CBFEB-79FA-434B-8A7F-08554A4788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275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275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244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244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1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420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7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888114"/>
            <a:ext cx="9144000" cy="969886"/>
          </a:xfrm>
          <a:prstGeom prst="rect">
            <a:avLst/>
          </a:prstGeom>
          <a:solidFill>
            <a:srgbClr val="677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5888113"/>
            <a:ext cx="3397615" cy="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1"/>
            <a:ext cx="7772400" cy="2057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Adopting the Pharmacists’ </a:t>
            </a:r>
            <a:r>
              <a:rPr lang="en-US" sz="4000" dirty="0" smtClean="0"/>
              <a:t>Patient Care Process (PPCP) To Optimize Patient </a:t>
            </a:r>
            <a:r>
              <a:rPr lang="en-US" sz="4000" dirty="0"/>
              <a:t>C</a:t>
            </a:r>
            <a:r>
              <a:rPr lang="en-US" sz="4000" dirty="0" smtClean="0"/>
              <a:t>are Outcomes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Nicole </a:t>
            </a:r>
            <a:r>
              <a:rPr lang="en-US" dirty="0"/>
              <a:t>Culhane, PharmD, </a:t>
            </a:r>
            <a:r>
              <a:rPr lang="en-US" dirty="0" smtClean="0"/>
              <a:t>FCCP, BCPS</a:t>
            </a:r>
            <a:endParaRPr lang="en-US" dirty="0"/>
          </a:p>
          <a:p>
            <a:pPr algn="ctr"/>
            <a:r>
              <a:rPr lang="en-US" dirty="0" smtClean="0"/>
              <a:t>Sherry </a:t>
            </a:r>
            <a:r>
              <a:rPr lang="en-US" dirty="0"/>
              <a:t>Moore, RPh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3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Pharmacist’s Patient Care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Pharmacists use a ______________________________ approach in collaboration with other providers on the health care team to optimize patient _________________ and___________________________.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Patient </a:t>
            </a:r>
            <a:r>
              <a:rPr lang="en-US" sz="3200" dirty="0" smtClean="0">
                <a:solidFill>
                  <a:srgbClr val="FF0000"/>
                </a:solidFill>
              </a:rPr>
              <a:t>centered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64489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health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22967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edication outcomes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Pharmacist’s Patient Care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Using the principles of evidence-based practice, pharmacists:</a:t>
            </a:r>
          </a:p>
          <a:p>
            <a:r>
              <a:rPr lang="en-US" sz="3600" dirty="0" smtClean="0"/>
              <a:t>C________</a:t>
            </a:r>
          </a:p>
          <a:p>
            <a:r>
              <a:rPr lang="en-US" sz="3600" dirty="0" smtClean="0"/>
              <a:t>A________</a:t>
            </a:r>
          </a:p>
          <a:p>
            <a:r>
              <a:rPr lang="en-US" sz="3600" dirty="0" smtClean="0"/>
              <a:t>P________</a:t>
            </a:r>
          </a:p>
          <a:p>
            <a:r>
              <a:rPr lang="en-US" sz="3600" dirty="0" smtClean="0"/>
              <a:t>I_________</a:t>
            </a:r>
          </a:p>
          <a:p>
            <a:r>
              <a:rPr lang="en-US" sz="3600" dirty="0" smtClean="0"/>
              <a:t>F________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33424" y="2809220"/>
            <a:ext cx="1467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ollect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424" y="3410473"/>
            <a:ext cx="1467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ssess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424" y="4011726"/>
            <a:ext cx="107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424" y="4534946"/>
            <a:ext cx="199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mplement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424" y="5058166"/>
            <a:ext cx="176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ollow-up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2948812"/>
            <a:ext cx="2590800" cy="26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10464" r="39832" b="9303"/>
          <a:stretch/>
        </p:blipFill>
        <p:spPr bwMode="auto">
          <a:xfrm>
            <a:off x="1981200" y="152400"/>
            <a:ext cx="5106374" cy="533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657600" y="914400"/>
            <a:ext cx="15240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pharmacist assures the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collection </a:t>
            </a:r>
            <a:r>
              <a:rPr lang="en-US" sz="2400" dirty="0"/>
              <a:t>of necessary subjective and objective information about the patient, this process includes collection of which of the following: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5837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Patient </a:t>
            </a:r>
            <a:r>
              <a:rPr lang="en-US" dirty="0"/>
              <a:t>lifestyle habits                     </a:t>
            </a:r>
            <a:endParaRPr lang="en-US" dirty="0" smtClean="0"/>
          </a:p>
          <a:p>
            <a:r>
              <a:rPr lang="en-US" dirty="0" smtClean="0"/>
              <a:t>Socioeconomic </a:t>
            </a:r>
            <a:r>
              <a:rPr lang="en-US" dirty="0"/>
              <a:t>factors                   </a:t>
            </a:r>
            <a:endParaRPr lang="en-US" dirty="0" smtClean="0"/>
          </a:p>
          <a:p>
            <a:r>
              <a:rPr lang="en-US" dirty="0" smtClean="0"/>
              <a:t>Herbal products</a:t>
            </a:r>
            <a:r>
              <a:rPr lang="en-US" dirty="0"/>
              <a:t> </a:t>
            </a:r>
          </a:p>
          <a:p>
            <a:r>
              <a:rPr lang="en-US" dirty="0"/>
              <a:t>Preferences and beliefs       </a:t>
            </a:r>
            <a:endParaRPr lang="en-US" dirty="0" smtClean="0"/>
          </a:p>
          <a:p>
            <a:r>
              <a:rPr lang="en-US" dirty="0" smtClean="0"/>
              <a:t>Medication </a:t>
            </a:r>
            <a:r>
              <a:rPr lang="en-US" dirty="0"/>
              <a:t>list                                  </a:t>
            </a:r>
            <a:endParaRPr lang="en-US" dirty="0" smtClean="0"/>
          </a:p>
          <a:p>
            <a:r>
              <a:rPr lang="en-US" dirty="0" smtClean="0"/>
              <a:t>Dietary supplements</a:t>
            </a:r>
          </a:p>
          <a:p>
            <a:r>
              <a:rPr lang="en-US" dirty="0" smtClean="0"/>
              <a:t>Health </a:t>
            </a:r>
            <a:r>
              <a:rPr lang="en-US" dirty="0"/>
              <a:t>and functional goals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38123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Prescription medications                 </a:t>
            </a:r>
          </a:p>
          <a:p>
            <a:r>
              <a:rPr lang="en-US" dirty="0"/>
              <a:t>Medical history </a:t>
            </a:r>
          </a:p>
          <a:p>
            <a:r>
              <a:rPr lang="en-US" dirty="0"/>
              <a:t>Health and wellness information         </a:t>
            </a:r>
          </a:p>
          <a:p>
            <a:r>
              <a:rPr lang="en-US" dirty="0"/>
              <a:t>Nonprescription medications              </a:t>
            </a:r>
          </a:p>
          <a:p>
            <a:r>
              <a:rPr lang="en-US" dirty="0"/>
              <a:t>Tests </a:t>
            </a:r>
          </a:p>
          <a:p>
            <a:r>
              <a:rPr lang="en-US" dirty="0"/>
              <a:t>Physical assessment findings                </a:t>
            </a:r>
          </a:p>
          <a:p>
            <a:r>
              <a:rPr lang="en-US" dirty="0"/>
              <a:t>Medication appropriateness  </a:t>
            </a:r>
          </a:p>
          <a:p>
            <a:endParaRPr lang="en-US" dirty="0"/>
          </a:p>
        </p:txBody>
      </p:sp>
      <p:sp>
        <p:nvSpPr>
          <p:cNvPr id="6" name="Cross 5"/>
          <p:cNvSpPr/>
          <p:nvPr/>
        </p:nvSpPr>
        <p:spPr>
          <a:xfrm rot="18562064">
            <a:off x="6348458" y="5083942"/>
            <a:ext cx="714283" cy="793870"/>
          </a:xfrm>
          <a:prstGeom prst="plus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10464" r="39832" b="9303"/>
          <a:stretch/>
        </p:blipFill>
        <p:spPr bwMode="auto">
          <a:xfrm>
            <a:off x="2362200" y="381000"/>
            <a:ext cx="481053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1981200"/>
            <a:ext cx="15240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28" y="791308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pharmacist </a:t>
            </a:r>
            <a:r>
              <a:rPr lang="en-US" sz="2400" b="1" u="sng" dirty="0" smtClean="0">
                <a:solidFill>
                  <a:srgbClr val="FF0000"/>
                </a:solidFill>
              </a:rPr>
              <a:t>assesses</a:t>
            </a:r>
            <a:r>
              <a:rPr lang="en-US" sz="2400" dirty="0" smtClean="0"/>
              <a:t> the information collected and analyzes the clinical effects, this process includes assessing for which of the following: </a:t>
            </a:r>
            <a:br>
              <a:rPr lang="en-US" sz="24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9532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Access </a:t>
            </a:r>
            <a:r>
              <a:rPr lang="en-US" dirty="0"/>
              <a:t>to medication </a:t>
            </a:r>
            <a:endParaRPr lang="en-US" dirty="0" smtClean="0"/>
          </a:p>
          <a:p>
            <a:r>
              <a:rPr lang="en-US" dirty="0" smtClean="0"/>
              <a:t>Health </a:t>
            </a:r>
            <a:r>
              <a:rPr lang="en-US" dirty="0"/>
              <a:t>literacy </a:t>
            </a:r>
            <a:endParaRPr lang="en-US" dirty="0" smtClean="0"/>
          </a:p>
          <a:p>
            <a:r>
              <a:rPr lang="en-US" dirty="0" smtClean="0"/>
              <a:t>Immunization </a:t>
            </a:r>
            <a:r>
              <a:rPr lang="en-US" dirty="0"/>
              <a:t>status</a:t>
            </a:r>
          </a:p>
          <a:p>
            <a:r>
              <a:rPr lang="en-US" dirty="0" smtClean="0"/>
              <a:t>Medication </a:t>
            </a:r>
            <a:r>
              <a:rPr lang="en-US" dirty="0"/>
              <a:t>appropriateness  </a:t>
            </a:r>
            <a:endParaRPr lang="en-US" dirty="0" smtClean="0"/>
          </a:p>
          <a:p>
            <a:r>
              <a:rPr lang="en-US" dirty="0" smtClean="0"/>
              <a:t>Access to aspects </a:t>
            </a:r>
            <a:r>
              <a:rPr lang="en-US" dirty="0"/>
              <a:t>of care            </a:t>
            </a:r>
            <a:endParaRPr lang="en-US" dirty="0" smtClean="0"/>
          </a:p>
          <a:p>
            <a:r>
              <a:rPr lang="en-US" dirty="0" smtClean="0"/>
              <a:t>Medication </a:t>
            </a:r>
            <a:r>
              <a:rPr lang="en-US" dirty="0"/>
              <a:t>safety</a:t>
            </a:r>
          </a:p>
          <a:p>
            <a:r>
              <a:rPr lang="en-US" dirty="0" smtClean="0"/>
              <a:t>Health </a:t>
            </a:r>
            <a:r>
              <a:rPr lang="en-US" dirty="0"/>
              <a:t>and functional status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886200"/>
          </a:xfrm>
        </p:spPr>
        <p:txBody>
          <a:bodyPr>
            <a:normAutofit fontScale="92500"/>
          </a:bodyPr>
          <a:lstStyle/>
          <a:p>
            <a:r>
              <a:rPr lang="en-US" dirty="0"/>
              <a:t>Medication </a:t>
            </a:r>
            <a:r>
              <a:rPr lang="en-US" dirty="0" smtClean="0"/>
              <a:t>adherence</a:t>
            </a:r>
          </a:p>
          <a:p>
            <a:r>
              <a:rPr lang="en-US" dirty="0" smtClean="0"/>
              <a:t>Cultural </a:t>
            </a:r>
            <a:r>
              <a:rPr lang="en-US" dirty="0"/>
              <a:t>factors </a:t>
            </a:r>
          </a:p>
          <a:p>
            <a:r>
              <a:rPr lang="en-US" dirty="0"/>
              <a:t>Medication related care plan         </a:t>
            </a:r>
            <a:endParaRPr lang="en-US" dirty="0" smtClean="0"/>
          </a:p>
          <a:p>
            <a:r>
              <a:rPr lang="en-US" dirty="0" smtClean="0"/>
              <a:t>Medication </a:t>
            </a:r>
            <a:r>
              <a:rPr lang="en-US" dirty="0"/>
              <a:t>effectiveness                      </a:t>
            </a:r>
            <a:endParaRPr lang="en-US" dirty="0" smtClean="0"/>
          </a:p>
          <a:p>
            <a:r>
              <a:rPr lang="en-US" dirty="0" smtClean="0"/>
              <a:t>Health data</a:t>
            </a:r>
            <a:endParaRPr lang="en-US" dirty="0"/>
          </a:p>
          <a:p>
            <a:r>
              <a:rPr lang="en-US" dirty="0"/>
              <a:t>Risk factors                                          </a:t>
            </a:r>
            <a:endParaRPr lang="en-US" dirty="0" smtClean="0"/>
          </a:p>
          <a:p>
            <a:r>
              <a:rPr lang="en-US" dirty="0" smtClean="0"/>
              <a:t>Preventative </a:t>
            </a:r>
            <a:r>
              <a:rPr lang="en-US" dirty="0"/>
              <a:t>care/other health care services </a:t>
            </a:r>
          </a:p>
        </p:txBody>
      </p:sp>
      <p:sp>
        <p:nvSpPr>
          <p:cNvPr id="5" name="Cross 4"/>
          <p:cNvSpPr/>
          <p:nvPr/>
        </p:nvSpPr>
        <p:spPr>
          <a:xfrm rot="18562064">
            <a:off x="6196058" y="3032065"/>
            <a:ext cx="714283" cy="793870"/>
          </a:xfrm>
          <a:prstGeom prst="plus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10464" r="39832" b="9303"/>
          <a:stretch/>
        </p:blipFill>
        <p:spPr bwMode="auto">
          <a:xfrm>
            <a:off x="2057400" y="228600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724400" y="3505200"/>
            <a:ext cx="15240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/>
              <a:t>The pharmacist develops an individualized patient-centered care </a:t>
            </a:r>
            <a:r>
              <a:rPr lang="en-US" sz="2800" b="1" u="sng" dirty="0">
                <a:solidFill>
                  <a:srgbClr val="FF0000"/>
                </a:solidFill>
              </a:rPr>
              <a:t>plan</a:t>
            </a:r>
            <a:r>
              <a:rPr lang="en-US" sz="2800" dirty="0"/>
              <a:t>; this process includes establishing a care plan that consists of addressing which of the following: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4181856"/>
          </a:xfrm>
        </p:spPr>
        <p:txBody>
          <a:bodyPr>
            <a:normAutofit/>
          </a:bodyPr>
          <a:lstStyle/>
          <a:p>
            <a:r>
              <a:rPr lang="en-US" dirty="0"/>
              <a:t>Medication related problem                   </a:t>
            </a:r>
            <a:endParaRPr lang="en-US" dirty="0" smtClean="0"/>
          </a:p>
          <a:p>
            <a:r>
              <a:rPr lang="en-US" dirty="0" smtClean="0"/>
              <a:t>Sets </a:t>
            </a:r>
            <a:r>
              <a:rPr lang="en-US" dirty="0"/>
              <a:t>goals of therapy </a:t>
            </a:r>
            <a:endParaRPr lang="en-US" dirty="0" smtClean="0"/>
          </a:p>
          <a:p>
            <a:r>
              <a:rPr lang="en-US" dirty="0" smtClean="0"/>
              <a:t> Patient education                          </a:t>
            </a:r>
          </a:p>
          <a:p>
            <a:r>
              <a:rPr lang="en-US" dirty="0" smtClean="0"/>
              <a:t>Optimization </a:t>
            </a:r>
            <a:r>
              <a:rPr lang="en-US" dirty="0"/>
              <a:t>of medication therapy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181856"/>
          </a:xfrm>
        </p:spPr>
        <p:txBody>
          <a:bodyPr>
            <a:normAutofit/>
          </a:bodyPr>
          <a:lstStyle/>
          <a:p>
            <a:r>
              <a:rPr lang="en-US" dirty="0"/>
              <a:t>Patient empowerment   </a:t>
            </a:r>
            <a:endParaRPr lang="en-US" dirty="0" smtClean="0"/>
          </a:p>
          <a:p>
            <a:r>
              <a:rPr lang="en-US" dirty="0" smtClean="0"/>
              <a:t>Care </a:t>
            </a:r>
            <a:r>
              <a:rPr lang="en-US" dirty="0"/>
              <a:t>continuity: follow-up and transitions of care</a:t>
            </a:r>
          </a:p>
          <a:p>
            <a:r>
              <a:rPr lang="en-US" dirty="0" smtClean="0"/>
              <a:t>Patient </a:t>
            </a:r>
            <a:r>
              <a:rPr lang="en-US" dirty="0"/>
              <a:t>self-management                     </a:t>
            </a:r>
            <a:endParaRPr lang="en-US" dirty="0" smtClean="0"/>
          </a:p>
          <a:p>
            <a:r>
              <a:rPr lang="en-US" dirty="0" smtClean="0"/>
              <a:t>Vaccine </a:t>
            </a:r>
            <a:r>
              <a:rPr lang="en-US" dirty="0"/>
              <a:t>administration </a:t>
            </a:r>
          </a:p>
        </p:txBody>
      </p:sp>
      <p:sp>
        <p:nvSpPr>
          <p:cNvPr id="5" name="Cross 4"/>
          <p:cNvSpPr/>
          <p:nvPr/>
        </p:nvSpPr>
        <p:spPr>
          <a:xfrm rot="18562064">
            <a:off x="6247263" y="4106982"/>
            <a:ext cx="840474" cy="986030"/>
          </a:xfrm>
          <a:prstGeom prst="plus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10464" r="39832" b="9303"/>
          <a:stretch/>
        </p:blipFill>
        <p:spPr bwMode="auto">
          <a:xfrm>
            <a:off x="2057400" y="297873"/>
            <a:ext cx="5181600" cy="54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71800" y="3810000"/>
            <a:ext cx="15240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848" y="1028699"/>
            <a:ext cx="702474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pharmacist </a:t>
            </a:r>
            <a:r>
              <a:rPr lang="en-US" sz="2400" b="1" u="sng" dirty="0">
                <a:solidFill>
                  <a:srgbClr val="FF0000"/>
                </a:solidFill>
              </a:rPr>
              <a:t>implements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the care plan</a:t>
            </a:r>
            <a:r>
              <a:rPr lang="en-US" sz="2400" b="1" dirty="0"/>
              <a:t> </a:t>
            </a:r>
            <a:r>
              <a:rPr lang="en-US" sz="2400" dirty="0"/>
              <a:t>in collaboration with other health care professionals and the patient or caregiver; this process includes the pharmacist implementing which of the following: </a:t>
            </a:r>
            <a:br>
              <a:rPr lang="en-US" sz="2400" dirty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667001"/>
            <a:ext cx="4038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Initiates medication                   </a:t>
            </a:r>
            <a:endParaRPr lang="en-US" dirty="0" smtClean="0"/>
          </a:p>
          <a:p>
            <a:r>
              <a:rPr lang="en-US" dirty="0" smtClean="0"/>
              <a:t>Providing </a:t>
            </a:r>
            <a:r>
              <a:rPr lang="en-US" dirty="0"/>
              <a:t>education/self-management training                   </a:t>
            </a:r>
          </a:p>
          <a:p>
            <a:r>
              <a:rPr lang="en-US" dirty="0" smtClean="0"/>
              <a:t> Modifies </a:t>
            </a:r>
            <a:r>
              <a:rPr lang="en-US" dirty="0"/>
              <a:t>medication                        </a:t>
            </a:r>
            <a:endParaRPr lang="en-US" dirty="0" smtClean="0"/>
          </a:p>
          <a:p>
            <a:r>
              <a:rPr lang="en-US" dirty="0" smtClean="0"/>
              <a:t>Addresses  </a:t>
            </a:r>
            <a:r>
              <a:rPr lang="en-US" dirty="0"/>
              <a:t>medication/health-related problem </a:t>
            </a:r>
          </a:p>
          <a:p>
            <a:r>
              <a:rPr lang="en-US" dirty="0" smtClean="0"/>
              <a:t>Engages </a:t>
            </a:r>
            <a:r>
              <a:rPr lang="en-US" dirty="0"/>
              <a:t>in preventative care strategies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220" y="2819398"/>
            <a:ext cx="4038600" cy="40386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Achievement of goals of therapy</a:t>
            </a:r>
          </a:p>
          <a:p>
            <a:r>
              <a:rPr lang="en-US" dirty="0" smtClean="0"/>
              <a:t>Administers </a:t>
            </a:r>
            <a:r>
              <a:rPr lang="en-US" dirty="0"/>
              <a:t>medication           </a:t>
            </a:r>
            <a:endParaRPr lang="en-US" dirty="0" smtClean="0"/>
          </a:p>
          <a:p>
            <a:r>
              <a:rPr lang="en-US" dirty="0" smtClean="0"/>
              <a:t>Discontinues </a:t>
            </a:r>
            <a:r>
              <a:rPr lang="en-US" dirty="0"/>
              <a:t>medication                    </a:t>
            </a:r>
            <a:endParaRPr lang="en-US" dirty="0" smtClean="0"/>
          </a:p>
          <a:p>
            <a:r>
              <a:rPr lang="en-US" dirty="0" smtClean="0"/>
              <a:t>Schedules </a:t>
            </a:r>
            <a:r>
              <a:rPr lang="en-US" dirty="0"/>
              <a:t>follow-up care </a:t>
            </a:r>
          </a:p>
        </p:txBody>
      </p:sp>
      <p:sp>
        <p:nvSpPr>
          <p:cNvPr id="5" name="Cross 4"/>
          <p:cNvSpPr/>
          <p:nvPr/>
        </p:nvSpPr>
        <p:spPr>
          <a:xfrm rot="18562064">
            <a:off x="5586460" y="2797942"/>
            <a:ext cx="714283" cy="793870"/>
          </a:xfrm>
          <a:prstGeom prst="plus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58" y="1600200"/>
            <a:ext cx="7886700" cy="3973813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Identify the importance and key steps of the Pharmacists’ Patient Care Process.</a:t>
            </a:r>
          </a:p>
          <a:p>
            <a:endParaRPr lang="en-US" sz="3600" dirty="0"/>
          </a:p>
          <a:p>
            <a:r>
              <a:rPr lang="en-US" sz="3600" dirty="0"/>
              <a:t>Understand key practices of what pharmacists do using the Pharmacists’ Patient Care Process. </a:t>
            </a:r>
          </a:p>
          <a:p>
            <a:endParaRPr lang="en-US" sz="3600" dirty="0"/>
          </a:p>
          <a:p>
            <a:r>
              <a:rPr lang="en-US" sz="3600" dirty="0"/>
              <a:t>Evaluate a patient case utilizing the Pharmacists’ Patient Care Process.</a:t>
            </a:r>
          </a:p>
          <a:p>
            <a:endParaRPr lang="en-US" sz="3600" dirty="0"/>
          </a:p>
          <a:p>
            <a:r>
              <a:rPr lang="en-US" sz="3600" dirty="0"/>
              <a:t>Develop a pharmacy practice service utilizing the Pharmacists’ Patient Care Process.</a:t>
            </a:r>
          </a:p>
          <a:p>
            <a:endParaRPr lang="en-US" sz="3600" dirty="0"/>
          </a:p>
          <a:p>
            <a:r>
              <a:rPr lang="en-US" sz="3600" dirty="0"/>
              <a:t>Utilize the Pharmacists’ Patient Care Process when mentoring pharmacy students during clinical experiences.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b="1" dirty="0" smtClean="0"/>
              <a:t>PPCP:  Implement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 = Situation:  </a:t>
            </a:r>
          </a:p>
          <a:p>
            <a:pPr lvl="1"/>
            <a:r>
              <a:rPr lang="en-US" dirty="0"/>
              <a:t>Identify the patient and the reason for initiating the communications</a:t>
            </a:r>
          </a:p>
          <a:p>
            <a:r>
              <a:rPr lang="en-US" b="1" dirty="0"/>
              <a:t>B = Background:  </a:t>
            </a:r>
          </a:p>
          <a:p>
            <a:pPr lvl="1"/>
            <a:r>
              <a:rPr lang="en-US" dirty="0"/>
              <a:t>What is the relevant history or data needed to evaluate the situation</a:t>
            </a:r>
          </a:p>
          <a:p>
            <a:r>
              <a:rPr lang="en-US" b="1" dirty="0"/>
              <a:t>A = Assessment: </a:t>
            </a:r>
          </a:p>
          <a:p>
            <a:pPr lvl="1"/>
            <a:r>
              <a:rPr lang="en-US" b="1" dirty="0"/>
              <a:t> </a:t>
            </a:r>
            <a:r>
              <a:rPr lang="en-US" dirty="0"/>
              <a:t>What assessments have been made, and what problem do you think is occurring</a:t>
            </a:r>
          </a:p>
          <a:p>
            <a:r>
              <a:rPr lang="en-US" b="1" dirty="0"/>
              <a:t>R = Recommendation:  </a:t>
            </a:r>
          </a:p>
          <a:p>
            <a:pPr lvl="1"/>
            <a:r>
              <a:rPr lang="en-US" dirty="0"/>
              <a:t>Define the actions needed and recommend specific solution </a:t>
            </a:r>
          </a:p>
          <a:p>
            <a:endParaRPr lang="en-US" b="1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10464" r="39832" b="9303"/>
          <a:stretch/>
        </p:blipFill>
        <p:spPr bwMode="auto">
          <a:xfrm>
            <a:off x="2057400" y="457200"/>
            <a:ext cx="4887713" cy="51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33600" y="2209800"/>
            <a:ext cx="15240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pharmacist </a:t>
            </a:r>
            <a:r>
              <a:rPr lang="en-US" sz="2800" b="1" u="sng" dirty="0">
                <a:solidFill>
                  <a:srgbClr val="FF0000"/>
                </a:solidFill>
              </a:rPr>
              <a:t>monitors and evaluates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the effectiveness of the care plan</a:t>
            </a:r>
            <a:r>
              <a:rPr lang="en-US" sz="2800" b="1" dirty="0"/>
              <a:t> </a:t>
            </a:r>
            <a:r>
              <a:rPr lang="en-US" sz="2800" dirty="0"/>
              <a:t>and modifies the plan; this process includes continuous monitoring and evaluation of which of the following: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124200"/>
            <a:ext cx="3419856" cy="3493008"/>
          </a:xfrm>
        </p:spPr>
        <p:txBody>
          <a:bodyPr>
            <a:normAutofit/>
          </a:bodyPr>
          <a:lstStyle/>
          <a:p>
            <a:r>
              <a:rPr lang="en-US" dirty="0"/>
              <a:t>Outcomes of care                   </a:t>
            </a:r>
            <a:endParaRPr lang="en-US" dirty="0" smtClean="0"/>
          </a:p>
          <a:p>
            <a:r>
              <a:rPr lang="en-US" dirty="0" smtClean="0"/>
              <a:t>Medication </a:t>
            </a:r>
            <a:r>
              <a:rPr lang="en-US" dirty="0"/>
              <a:t>appropriateness                   </a:t>
            </a:r>
            <a:endParaRPr lang="en-US" dirty="0" smtClean="0"/>
          </a:p>
          <a:p>
            <a:r>
              <a:rPr lang="en-US" dirty="0" smtClean="0"/>
              <a:t>Medication </a:t>
            </a:r>
            <a:r>
              <a:rPr lang="en-US" dirty="0"/>
              <a:t>effectiveness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3419856" cy="3493008"/>
          </a:xfrm>
        </p:spPr>
        <p:txBody>
          <a:bodyPr>
            <a:normAutofit/>
          </a:bodyPr>
          <a:lstStyle/>
          <a:p>
            <a:r>
              <a:rPr lang="en-US" dirty="0"/>
              <a:t>Medication safety      </a:t>
            </a:r>
            <a:endParaRPr lang="en-US" dirty="0" smtClean="0"/>
          </a:p>
          <a:p>
            <a:r>
              <a:rPr lang="en-US" dirty="0" smtClean="0"/>
              <a:t>Medical </a:t>
            </a:r>
            <a:r>
              <a:rPr lang="en-US" dirty="0"/>
              <a:t>history      </a:t>
            </a:r>
            <a:endParaRPr lang="en-US" dirty="0" smtClean="0"/>
          </a:p>
          <a:p>
            <a:r>
              <a:rPr lang="en-US" dirty="0" smtClean="0"/>
              <a:t>Patient </a:t>
            </a:r>
            <a:r>
              <a:rPr lang="en-US" dirty="0"/>
              <a:t>adherence               </a:t>
            </a:r>
            <a:endParaRPr lang="en-US" dirty="0" smtClean="0"/>
          </a:p>
          <a:p>
            <a:r>
              <a:rPr lang="en-US" dirty="0" smtClean="0"/>
              <a:t>Clinical </a:t>
            </a:r>
            <a:r>
              <a:rPr lang="en-US" dirty="0"/>
              <a:t>endpoint </a:t>
            </a:r>
          </a:p>
        </p:txBody>
      </p:sp>
      <p:sp>
        <p:nvSpPr>
          <p:cNvPr id="5" name="Cross 4"/>
          <p:cNvSpPr/>
          <p:nvPr/>
        </p:nvSpPr>
        <p:spPr>
          <a:xfrm rot="18562064">
            <a:off x="5586457" y="3559943"/>
            <a:ext cx="714283" cy="793870"/>
          </a:xfrm>
          <a:prstGeom prst="plus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Applying the PPCP:  “Implement” and “Follow-Up”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good plan will help in ensuring that the right steps are taken in implementing your recommendations and reassessing at follow-up.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use the same steps as taken to assess your current process of care for alignment to the PPCP.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600"/>
            <a:ext cx="3429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400" y="6477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Providing consistent, effective, and efficient patient-centered care is critical </a:t>
            </a:r>
          </a:p>
          <a:p>
            <a:endParaRPr lang="en-US" dirty="0" smtClean="0"/>
          </a:p>
          <a:p>
            <a:r>
              <a:rPr lang="en-US" dirty="0" smtClean="0"/>
              <a:t>Use of the PPCP can assist ensuring existing and/or new patient care services meet regulatory and financial requirements in the current evolving health care system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Use of the Pharmacists’ Patient Care Process will advance the contribution by pharmacy practice to meeting the goal of high-quality, cost effective, and accessible health care for all patients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4400" y="6477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88" y="152400"/>
            <a:ext cx="7886700" cy="1325563"/>
          </a:xfrm>
        </p:spPr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886700" cy="3973813"/>
          </a:xfrm>
        </p:spPr>
        <p:txBody>
          <a:bodyPr/>
          <a:lstStyle/>
          <a:p>
            <a:r>
              <a:rPr lang="en-US" dirty="0" smtClean="0"/>
              <a:t>1. Bennet M, Kliethermes M, eds.  How to implement the pharmacists’ patient care process: a systematic approach. Washington, DC:  APhA; 2015: pages 1-66.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01" y="2895600"/>
            <a:ext cx="2240697" cy="29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Now? Understanding the Importance of the Pharmacists’ Process of Care. </a:t>
            </a:r>
          </a:p>
          <a:p>
            <a:endParaRPr lang="en-US" dirty="0" smtClean="0"/>
          </a:p>
          <a:p>
            <a:r>
              <a:rPr lang="en-US" dirty="0" smtClean="0"/>
              <a:t>Understanding Key Steps of the Pharmacists’ Patient Care Process.</a:t>
            </a:r>
          </a:p>
          <a:p>
            <a:endParaRPr lang="en-US" dirty="0" smtClean="0"/>
          </a:p>
          <a:p>
            <a:r>
              <a:rPr lang="en-US" dirty="0" smtClean="0"/>
              <a:t>Understanding Key Practices of WHAT Pharmacists DO Using the PPCP.</a:t>
            </a:r>
          </a:p>
          <a:p>
            <a:endParaRPr lang="en-US" dirty="0" smtClean="0"/>
          </a:p>
          <a:p>
            <a:r>
              <a:rPr lang="en-US" dirty="0" smtClean="0"/>
              <a:t>Applying the PPCP to a Patient Case Study.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256698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Now? </a:t>
            </a:r>
          </a:p>
          <a:p>
            <a:pPr algn="ctr"/>
            <a:r>
              <a:rPr lang="en-US" sz="4400" dirty="0" smtClean="0"/>
              <a:t>Understanding the </a:t>
            </a:r>
          </a:p>
          <a:p>
            <a:pPr algn="ctr"/>
            <a:r>
              <a:rPr lang="en-US" sz="4400" dirty="0" smtClean="0"/>
              <a:t>Importance of the </a:t>
            </a:r>
          </a:p>
          <a:p>
            <a:pPr algn="ctr"/>
            <a:r>
              <a:rPr lang="en-US" sz="4400" dirty="0" smtClean="0"/>
              <a:t>Pharmacists’ Process of </a:t>
            </a:r>
            <a:r>
              <a:rPr lang="en-US" sz="4400" dirty="0"/>
              <a:t>C</a:t>
            </a:r>
            <a:r>
              <a:rPr lang="en-US" sz="4400" dirty="0" smtClean="0"/>
              <a:t>are</a:t>
            </a:r>
          </a:p>
          <a:p>
            <a:pPr algn="ctr"/>
            <a:r>
              <a:rPr lang="en-US" sz="4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Have you flown ………..... Lately? </a:t>
            </a:r>
            <a:endParaRPr lang="en-US" dirty="0"/>
          </a:p>
        </p:txBody>
      </p:sp>
      <p:pic>
        <p:nvPicPr>
          <p:cNvPr id="13316" name="Picture 4" descr="http://cache1.asset-cache.net/gc/530481117-flights-radar-and-world-map-gettyimages.jpg?v=1&amp;c=IWSAsset&amp;k=2&amp;d=2ZX9e4DeJ2eSybqDytgq5trbHL5aZYz1dTwdvLOptteoqhoXvm7%2B5MUQCFx8Ai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9055"/>
            <a:ext cx="2819400" cy="208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pil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04" y="3484480"/>
            <a:ext cx="3143249" cy="26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flight attenda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0"/>
          <a:stretch/>
        </p:blipFill>
        <p:spPr bwMode="auto">
          <a:xfrm>
            <a:off x="6096000" y="4495800"/>
            <a:ext cx="28217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airpla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712954"/>
            <a:ext cx="2962275" cy="17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336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Understanding the </a:t>
            </a:r>
            <a:br>
              <a:rPr lang="en-US" dirty="0" smtClean="0"/>
            </a:br>
            <a:r>
              <a:rPr lang="en-US" dirty="0" smtClean="0"/>
              <a:t>Pharmacists’ Process of Care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323652"/>
            <a:ext cx="7924800" cy="3508977"/>
          </a:xfrm>
        </p:spPr>
        <p:txBody>
          <a:bodyPr/>
          <a:lstStyle/>
          <a:p>
            <a:pPr algn="ctr"/>
            <a:r>
              <a:rPr lang="en-US" dirty="0" smtClean="0"/>
              <a:t>JCPP Vision: </a:t>
            </a:r>
          </a:p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“</a:t>
            </a:r>
            <a:r>
              <a:rPr lang="en-US" b="1" u="sng" dirty="0" smtClean="0"/>
              <a:t>Patients</a:t>
            </a:r>
            <a:r>
              <a:rPr lang="en-US" b="1" dirty="0" smtClean="0"/>
              <a:t> achieve optimal </a:t>
            </a:r>
            <a:r>
              <a:rPr lang="en-US" b="1" u="sng" dirty="0" smtClean="0"/>
              <a:t>health</a:t>
            </a:r>
            <a:r>
              <a:rPr lang="en-US" b="1" dirty="0" smtClean="0"/>
              <a:t> and </a:t>
            </a:r>
            <a:r>
              <a:rPr lang="en-US" b="1" u="sng" dirty="0" smtClean="0"/>
              <a:t>medication</a:t>
            </a:r>
            <a:r>
              <a:rPr lang="en-US" b="1" dirty="0" smtClean="0"/>
              <a:t> </a:t>
            </a:r>
            <a:r>
              <a:rPr lang="en-US" b="1" u="sng" dirty="0" smtClean="0"/>
              <a:t>outcomes</a:t>
            </a:r>
            <a:r>
              <a:rPr lang="en-US" b="1" dirty="0" smtClean="0"/>
              <a:t> with </a:t>
            </a:r>
            <a:r>
              <a:rPr lang="en-US" b="1" u="sng" dirty="0" smtClean="0"/>
              <a:t>pharmacists</a:t>
            </a:r>
            <a:r>
              <a:rPr lang="en-US" b="1" dirty="0" smtClean="0"/>
              <a:t> as essential and </a:t>
            </a:r>
            <a:r>
              <a:rPr lang="en-US" b="1" u="sng" dirty="0" smtClean="0"/>
              <a:t>accountable</a:t>
            </a:r>
            <a:r>
              <a:rPr lang="en-US" b="1" dirty="0" smtClean="0"/>
              <a:t> </a:t>
            </a:r>
            <a:r>
              <a:rPr lang="en-US" b="1" u="sng" dirty="0" smtClean="0"/>
              <a:t>providers</a:t>
            </a:r>
            <a:r>
              <a:rPr lang="en-US" b="1" dirty="0" smtClean="0"/>
              <a:t>, within </a:t>
            </a:r>
            <a:r>
              <a:rPr lang="en-US" b="1" u="sng" dirty="0" smtClean="0"/>
              <a:t>patient-centered</a:t>
            </a:r>
            <a:r>
              <a:rPr lang="en-US" b="1" dirty="0" smtClean="0"/>
              <a:t> </a:t>
            </a:r>
            <a:r>
              <a:rPr lang="en-US" b="1" u="sng" dirty="0" smtClean="0"/>
              <a:t>team-based</a:t>
            </a:r>
            <a:r>
              <a:rPr lang="en-US" b="1" dirty="0" smtClean="0"/>
              <a:t> health care.”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349156"/>
              </p:ext>
            </p:extLst>
          </p:nvPr>
        </p:nvGraphicFramePr>
        <p:xfrm>
          <a:off x="609600" y="457200"/>
          <a:ext cx="8001000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Understanding the </a:t>
                      </a:r>
                    </a:p>
                    <a:p>
                      <a:pPr algn="ctr"/>
                      <a:r>
                        <a:rPr lang="en-US" sz="2800" b="1" dirty="0" smtClean="0"/>
                        <a:t>Pharmacists’ Process of Care</a:t>
                      </a:r>
                      <a:r>
                        <a:rPr lang="en-US" sz="2800" b="1" baseline="30000" dirty="0" smtClean="0"/>
                        <a:t>1</a:t>
                      </a:r>
                      <a:endParaRPr lang="en-US" sz="2800" b="1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54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Organizations</a:t>
                      </a:r>
                      <a:r>
                        <a:rPr lang="en-US" sz="1600" b="0" baseline="0" dirty="0" smtClean="0"/>
                        <a:t> and Stakeholders supporting the PPCP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/>
                        <a:t>AMCP,</a:t>
                      </a:r>
                      <a:r>
                        <a:rPr lang="en-US" sz="1600" b="0" baseline="0" dirty="0" smtClean="0"/>
                        <a:t> ACPE, AACP, ACA, ACCP, APhA, ASCP, ASHP, FMI, NASPA, NABP, NACDS, NCPA 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</a:t>
                      </a:r>
                      <a:r>
                        <a:rPr lang="en-US" sz="1600" baseline="0" dirty="0" smtClean="0"/>
                        <a:t> Need for the PPCP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Successful measurement of outcomes of pharmacist patient care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Consistent process of care must be used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7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Foundational  Tenets</a:t>
                      </a:r>
                      <a:r>
                        <a:rPr lang="en-US" sz="1600" baseline="0" dirty="0" smtClean="0"/>
                        <a:t> of the PPCP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5 step</a:t>
                      </a:r>
                      <a:r>
                        <a:rPr lang="en-US" sz="1600" baseline="0" dirty="0" smtClean="0"/>
                        <a:t> process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Patient-centered approach in collaboration with other providers to optimize patient health and medication outcomes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Dependent on first and foremost having an established relationship with the patient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6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59487"/>
              </p:ext>
            </p:extLst>
          </p:nvPr>
        </p:nvGraphicFramePr>
        <p:xfrm>
          <a:off x="533400" y="1295400"/>
          <a:ext cx="8001000" cy="438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Understanding the </a:t>
                      </a:r>
                    </a:p>
                    <a:p>
                      <a:pPr algn="ctr"/>
                      <a:r>
                        <a:rPr lang="en-US" sz="2800" b="1" dirty="0" smtClean="0"/>
                        <a:t>Pharmacists’ Process of Care</a:t>
                      </a:r>
                      <a:r>
                        <a:rPr lang="en-US" sz="2800" b="1" baseline="30000" dirty="0" smtClean="0"/>
                        <a:t>1</a:t>
                      </a:r>
                      <a:endParaRPr lang="en-US" sz="1600" b="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600" b="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1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Development, Adoption</a:t>
                      </a:r>
                      <a:r>
                        <a:rPr lang="en-US" sz="1600" b="0" baseline="0" dirty="0" smtClean="0"/>
                        <a:t>, and Implementation of the PPCP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/>
                        <a:t>Workgroup of representative of national pharmacy organizations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/>
                        <a:t>Hepler and Strand’s:  “Parmaceutical Care Practice”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/>
                        <a:t>JCPP leading a profession wide rollout of PPCP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/>
                        <a:t>E.g. ACPE Standard 2016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3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848600" cy="487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Understanding Key</a:t>
            </a:r>
          </a:p>
          <a:p>
            <a:pPr algn="ctr"/>
            <a:r>
              <a:rPr lang="en-US" sz="4400" dirty="0" smtClean="0"/>
              <a:t>Steps and Practices of the Pharmacists’ Patient Care Process (PPCP) and what Pharmacists should DO</a:t>
            </a:r>
          </a:p>
        </p:txBody>
      </p:sp>
    </p:spTree>
    <p:extLst>
      <p:ext uri="{BB962C8B-B14F-4D97-AF65-F5344CB8AC3E}">
        <p14:creationId xmlns:p14="http://schemas.microsoft.com/office/powerpoint/2010/main" val="32846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5bc5548-37d6-4568-a444-87106e6e776d"/>
  <p:tag name="TPVERSION" val="6"/>
  <p:tag name="TPFULLVERSION" val="7.3.0.116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Powerpoint SOP-Template July 201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SOP-Template July 2017</Template>
  <TotalTime>1650</TotalTime>
  <Words>898</Words>
  <Application>Microsoft Office PowerPoint</Application>
  <PresentationFormat>On-screen Show (4:3)</PresentationFormat>
  <Paragraphs>169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Powerpoint SOP-Template July 2017</vt:lpstr>
      <vt:lpstr>Adopting the Pharmacists’ Patient Care Process (PPCP) To Optimize Patient Care Outcomes</vt:lpstr>
      <vt:lpstr>Objectives</vt:lpstr>
      <vt:lpstr>Agenda</vt:lpstr>
      <vt:lpstr>PowerPoint Presentation</vt:lpstr>
      <vt:lpstr>Have you flown ………..... Lately? </vt:lpstr>
      <vt:lpstr>Understanding the  Pharmacists’ Process of Care1 </vt:lpstr>
      <vt:lpstr>PowerPoint Presentation</vt:lpstr>
      <vt:lpstr>PowerPoint Presentation</vt:lpstr>
      <vt:lpstr>PowerPoint Presentation</vt:lpstr>
      <vt:lpstr>Pharmacist’s Patient Care Process</vt:lpstr>
      <vt:lpstr>Pharmacist’s Patient Care Process</vt:lpstr>
      <vt:lpstr>PowerPoint Presentation</vt:lpstr>
      <vt:lpstr>The pharmacist assures the collection of necessary subjective and objective information about the patient, this process includes collection of which of the following:  </vt:lpstr>
      <vt:lpstr>PowerPoint Presentation</vt:lpstr>
      <vt:lpstr>The pharmacist assesses the information collected and analyzes the clinical effects, this process includes assessing for which of the following:   </vt:lpstr>
      <vt:lpstr>PowerPoint Presentation</vt:lpstr>
      <vt:lpstr>The pharmacist develops an individualized patient-centered care plan; this process includes establishing a care plan that consists of addressing which of the following:    </vt:lpstr>
      <vt:lpstr>PowerPoint Presentation</vt:lpstr>
      <vt:lpstr>The pharmacist implements the care plan in collaboration with other health care professionals and the patient or caregiver; this process includes the pharmacist implementing which of the following:     </vt:lpstr>
      <vt:lpstr>PPCP:  Implement </vt:lpstr>
      <vt:lpstr>PowerPoint Presentation</vt:lpstr>
      <vt:lpstr>The pharmacist monitors and evaluates the effectiveness of the care plan and modifies the plan; this process includes continuous monitoring and evaluation of which of the following:      </vt:lpstr>
      <vt:lpstr>Applying the PPCP:  “Implement” and “Follow-Up” </vt:lpstr>
      <vt:lpstr>Conclusion1 </vt:lpstr>
      <vt:lpstr>Reference </vt:lpstr>
    </vt:vector>
  </TitlesOfParts>
  <Company>Notre Dame of Maryland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Pharmacists’ Patient Care Process (PPCP)</dc:title>
  <dc:creator>Kwon, Min</dc:creator>
  <cp:lastModifiedBy>nculhane</cp:lastModifiedBy>
  <cp:revision>229</cp:revision>
  <cp:lastPrinted>2016-08-04T16:32:27Z</cp:lastPrinted>
  <dcterms:created xsi:type="dcterms:W3CDTF">2016-04-06T09:16:14Z</dcterms:created>
  <dcterms:modified xsi:type="dcterms:W3CDTF">2019-01-23T21:52:54Z</dcterms:modified>
</cp:coreProperties>
</file>